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7"/>
  </p:notesMasterIdLst>
  <p:sldIdLst>
    <p:sldId id="326" r:id="rId2"/>
    <p:sldId id="325" r:id="rId3"/>
    <p:sldId id="256" r:id="rId4"/>
    <p:sldId id="260" r:id="rId5"/>
    <p:sldId id="327" r:id="rId6"/>
    <p:sldId id="296" r:id="rId7"/>
    <p:sldId id="261" r:id="rId8"/>
    <p:sldId id="298" r:id="rId9"/>
    <p:sldId id="299" r:id="rId10"/>
    <p:sldId id="265" r:id="rId11"/>
    <p:sldId id="300" r:id="rId12"/>
    <p:sldId id="323" r:id="rId13"/>
    <p:sldId id="322" r:id="rId14"/>
    <p:sldId id="266" r:id="rId15"/>
    <p:sldId id="320" r:id="rId16"/>
    <p:sldId id="321" r:id="rId17"/>
    <p:sldId id="315" r:id="rId18"/>
    <p:sldId id="316" r:id="rId19"/>
    <p:sldId id="317" r:id="rId20"/>
    <p:sldId id="319" r:id="rId21"/>
    <p:sldId id="314" r:id="rId22"/>
    <p:sldId id="270" r:id="rId23"/>
    <p:sldId id="307" r:id="rId24"/>
    <p:sldId id="308" r:id="rId25"/>
    <p:sldId id="309" r:id="rId26"/>
    <p:sldId id="310" r:id="rId27"/>
    <p:sldId id="311" r:id="rId28"/>
    <p:sldId id="313" r:id="rId29"/>
    <p:sldId id="301" r:id="rId30"/>
    <p:sldId id="285" r:id="rId31"/>
    <p:sldId id="302" r:id="rId32"/>
    <p:sldId id="303" r:id="rId33"/>
    <p:sldId id="305" r:id="rId34"/>
    <p:sldId id="328" r:id="rId35"/>
    <p:sldId id="329" r:id="rId36"/>
  </p:sldIdLst>
  <p:sldSz cx="9144000" cy="5143500" type="screen16x9"/>
  <p:notesSz cx="6858000" cy="9144000"/>
  <p:embeddedFontLst>
    <p:embeddedFont>
      <p:font typeface="Barlow" panose="00000500000000000000" pitchFamily="2" charset="0"/>
      <p:regular r:id="rId38"/>
      <p:bold r:id="rId39"/>
      <p:italic r:id="rId40"/>
      <p:boldItalic r:id="rId41"/>
    </p:embeddedFont>
    <p:embeddedFont>
      <p:font typeface="Barlow Light" panose="00000400000000000000" pitchFamily="2" charset="0"/>
      <p:regular r:id="rId42"/>
      <p:bold r:id="rId43"/>
      <p:italic r:id="rId44"/>
      <p:boldItalic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ushkar Nikumb" initials="PN" lastIdx="2" clrIdx="0">
    <p:extLst>
      <p:ext uri="{19B8F6BF-5375-455C-9EA6-DF929625EA0E}">
        <p15:presenceInfo xmlns:p15="http://schemas.microsoft.com/office/powerpoint/2012/main" userId="87cd24d05a05e7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72D7E"/>
    <a:srgbClr val="FF9E44"/>
    <a:srgbClr val="FFC000"/>
    <a:srgbClr val="08283F"/>
    <a:srgbClr val="041B2D"/>
    <a:srgbClr val="E78150"/>
    <a:srgbClr val="75E3EF"/>
    <a:srgbClr val="132A55"/>
    <a:srgbClr val="011A4D"/>
    <a:srgbClr val="512A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94"/>
  </p:normalViewPr>
  <p:slideViewPr>
    <p:cSldViewPr snapToGrid="0" snapToObjects="1">
      <p:cViewPr varScale="1">
        <p:scale>
          <a:sx n="108" d="100"/>
          <a:sy n="108" d="100"/>
        </p:scale>
        <p:origin x="86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25T21:49:24.692" idx="2">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5923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879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505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54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00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28908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2f7c811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2f7c811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869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5394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612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0684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521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7756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6789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9873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1.tmp"/></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iki.hyperledger.org/display/iroha/Architecture"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srcmake.com/home/iroha-tutoria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55"/>
        <p:cNvGrpSpPr/>
        <p:nvPr/>
      </p:nvGrpSpPr>
      <p:grpSpPr>
        <a:xfrm>
          <a:off x="0" y="0"/>
          <a:ext cx="0" cy="0"/>
          <a:chOff x="0" y="0"/>
          <a:chExt cx="0" cy="0"/>
        </a:xfrm>
      </p:grpSpPr>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a:t>
            </a:fld>
            <a:endParaRPr/>
          </a:p>
        </p:txBody>
      </p:sp>
    </p:spTree>
    <p:extLst>
      <p:ext uri="{BB962C8B-B14F-4D97-AF65-F5344CB8AC3E}">
        <p14:creationId xmlns:p14="http://schemas.microsoft.com/office/powerpoint/2010/main" val="3967834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300" y="83600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is Hyperledger Iroha</a:t>
            </a:r>
            <a:endParaRPr dirty="0"/>
          </a:p>
        </p:txBody>
      </p:sp>
      <p:sp>
        <p:nvSpPr>
          <p:cNvPr id="275" name="Google Shape;275;p20"/>
          <p:cNvSpPr txBox="1">
            <a:spLocks noGrp="1"/>
          </p:cNvSpPr>
          <p:nvPr>
            <p:ph type="body" idx="1"/>
          </p:nvPr>
        </p:nvSpPr>
        <p:spPr>
          <a:xfrm>
            <a:off x="855300" y="1353948"/>
            <a:ext cx="4348500" cy="3033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dirty="0"/>
              <a:t>Hyperledger Iroha is a </a:t>
            </a:r>
            <a:r>
              <a:rPr lang="en" sz="2000" b="1" u="sng" dirty="0"/>
              <a:t>Business Blockchain Framework</a:t>
            </a:r>
            <a:r>
              <a:rPr lang="en" sz="2000" dirty="0"/>
              <a:t> designed to be incorporated in various Business uses and Infrastructure projects that need </a:t>
            </a:r>
            <a:r>
              <a:rPr lang="en" sz="2000" b="1" u="sng" dirty="0"/>
              <a:t>Distributed Ledger Technology</a:t>
            </a:r>
            <a:r>
              <a:rPr lang="en" sz="2000" dirty="0"/>
              <a:t>.</a:t>
            </a:r>
          </a:p>
          <a:p>
            <a:pPr marL="0" lvl="0" indent="0" algn="l" rtl="0">
              <a:spcBef>
                <a:spcPts val="0"/>
              </a:spcBef>
              <a:spcAft>
                <a:spcPts val="800"/>
              </a:spcAft>
              <a:buNone/>
            </a:pPr>
            <a:r>
              <a:rPr lang="en-IN" sz="2000" dirty="0"/>
              <a:t>Their ultimate aim is to create a DLT that enables organizations to build and run robust, </a:t>
            </a:r>
            <a:r>
              <a:rPr lang="en-IN" sz="2000" b="1" u="sng" dirty="0"/>
              <a:t>industry-specific applications</a:t>
            </a:r>
            <a:r>
              <a:rPr lang="en-IN" sz="2000" dirty="0"/>
              <a:t> to support </a:t>
            </a:r>
            <a:r>
              <a:rPr lang="en-IN" sz="2000" b="1" u="sng" dirty="0"/>
              <a:t>individual business transactions</a:t>
            </a:r>
            <a:r>
              <a:rPr lang="en-IN" sz="2000" dirty="0"/>
              <a:t>. </a:t>
            </a:r>
            <a:endParaRPr sz="2000"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5126" name="Picture 6" descr="Hyperledger Welcomes Iroha – Hyperledger Foundation">
            <a:extLst>
              <a:ext uri="{FF2B5EF4-FFF2-40B4-BE49-F238E27FC236}">
                <a16:creationId xmlns:a16="http://schemas.microsoft.com/office/drawing/2014/main" id="{1CC27453-B479-0C26-6921-3CE7D487E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723" y="811115"/>
            <a:ext cx="2877877" cy="3521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1" name="Google Shape;1429;p47">
            <a:extLst>
              <a:ext uri="{FF2B5EF4-FFF2-40B4-BE49-F238E27FC236}">
                <a16:creationId xmlns:a16="http://schemas.microsoft.com/office/drawing/2014/main" id="{032B93C4-AFB3-78A8-B7C0-6A47C270CDA7}"/>
              </a:ext>
            </a:extLst>
          </p:cNvPr>
          <p:cNvGrpSpPr/>
          <p:nvPr/>
        </p:nvGrpSpPr>
        <p:grpSpPr>
          <a:xfrm>
            <a:off x="392822" y="3187372"/>
            <a:ext cx="358351" cy="381822"/>
            <a:chOff x="5970800" y="1619250"/>
            <a:chExt cx="428650" cy="456725"/>
          </a:xfrm>
        </p:grpSpPr>
        <p:sp>
          <p:nvSpPr>
            <p:cNvPr id="12" name="Google Shape;1430;p47">
              <a:extLst>
                <a:ext uri="{FF2B5EF4-FFF2-40B4-BE49-F238E27FC236}">
                  <a16:creationId xmlns:a16="http://schemas.microsoft.com/office/drawing/2014/main" id="{647B1190-08F4-CAF8-0B23-CF8C68B3E4C4}"/>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1431;p47">
              <a:extLst>
                <a:ext uri="{FF2B5EF4-FFF2-40B4-BE49-F238E27FC236}">
                  <a16:creationId xmlns:a16="http://schemas.microsoft.com/office/drawing/2014/main" id="{ABE80EB7-4D0A-444B-68B0-84AC63B85894}"/>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 name="Google Shape;1432;p47">
              <a:extLst>
                <a:ext uri="{FF2B5EF4-FFF2-40B4-BE49-F238E27FC236}">
                  <a16:creationId xmlns:a16="http://schemas.microsoft.com/office/drawing/2014/main" id="{BAB22B41-8FE0-6DD6-2D95-1A3AE18326E9}"/>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 name="Google Shape;1433;p47">
              <a:extLst>
                <a:ext uri="{FF2B5EF4-FFF2-40B4-BE49-F238E27FC236}">
                  <a16:creationId xmlns:a16="http://schemas.microsoft.com/office/drawing/2014/main" id="{5DE3CF92-2A6F-7B66-CE9E-DEB839FC8C22}"/>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 name="Google Shape;1434;p47">
              <a:extLst>
                <a:ext uri="{FF2B5EF4-FFF2-40B4-BE49-F238E27FC236}">
                  <a16:creationId xmlns:a16="http://schemas.microsoft.com/office/drawing/2014/main" id="{7DCB9C41-9671-BCAC-D8D9-2DFC699EB257}"/>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1" name="Google Shape;1514;p47">
            <a:extLst>
              <a:ext uri="{FF2B5EF4-FFF2-40B4-BE49-F238E27FC236}">
                <a16:creationId xmlns:a16="http://schemas.microsoft.com/office/drawing/2014/main" id="{2952697B-6D2F-1CF2-32F1-09927B042B86}"/>
              </a:ext>
            </a:extLst>
          </p:cNvPr>
          <p:cNvGrpSpPr/>
          <p:nvPr/>
        </p:nvGrpSpPr>
        <p:grpSpPr>
          <a:xfrm>
            <a:off x="361440" y="1410801"/>
            <a:ext cx="378750" cy="277698"/>
            <a:chOff x="4610450" y="3703750"/>
            <a:chExt cx="453050" cy="332175"/>
          </a:xfrm>
        </p:grpSpPr>
        <p:sp>
          <p:nvSpPr>
            <p:cNvPr id="22" name="Google Shape;1515;p47">
              <a:extLst>
                <a:ext uri="{FF2B5EF4-FFF2-40B4-BE49-F238E27FC236}">
                  <a16:creationId xmlns:a16="http://schemas.microsoft.com/office/drawing/2014/main" id="{A39AEAFE-6D85-197D-CEE4-CBD04B496C4D}"/>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 name="Google Shape;1516;p47">
              <a:extLst>
                <a:ext uri="{FF2B5EF4-FFF2-40B4-BE49-F238E27FC236}">
                  <a16:creationId xmlns:a16="http://schemas.microsoft.com/office/drawing/2014/main" id="{C9A9F53F-1BE3-2075-3624-136EF036529A}"/>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5" name="Google Shape;275;p20"/>
          <p:cNvSpPr txBox="1">
            <a:spLocks noGrp="1"/>
          </p:cNvSpPr>
          <p:nvPr>
            <p:ph type="body" idx="1"/>
          </p:nvPr>
        </p:nvSpPr>
        <p:spPr>
          <a:xfrm>
            <a:off x="3807450" y="109476"/>
            <a:ext cx="4348500" cy="3033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IN" sz="2000" dirty="0"/>
              <a:t>Launched in 2019, Hyperledger Iroha is one of the projects developed under the Hyperledger Umbrella, hosted by </a:t>
            </a:r>
            <a:r>
              <a:rPr lang="en-IN" sz="2000" b="1" u="sng" dirty="0"/>
              <a:t>Linux Foundation</a:t>
            </a:r>
          </a:p>
          <a:p>
            <a:pPr marL="0" lvl="0" indent="0" algn="l" rtl="0">
              <a:spcBef>
                <a:spcPts val="0"/>
              </a:spcBef>
              <a:spcAft>
                <a:spcPts val="800"/>
              </a:spcAft>
              <a:buNone/>
            </a:pPr>
            <a:r>
              <a:rPr lang="en-IN" sz="2000" dirty="0"/>
              <a:t>The Japanese company, </a:t>
            </a:r>
            <a:r>
              <a:rPr lang="en-IN" sz="2000" b="1" u="sng" dirty="0"/>
              <a:t>Soramitsu</a:t>
            </a:r>
            <a:r>
              <a:rPr lang="en-IN" sz="2000" dirty="0"/>
              <a:t> Co. Ltd., has open sourced the code for Iroha.</a:t>
            </a:r>
          </a:p>
          <a:p>
            <a:pPr marL="0" lvl="0" indent="0" algn="l" rtl="0">
              <a:spcBef>
                <a:spcPts val="0"/>
              </a:spcBef>
              <a:spcAft>
                <a:spcPts val="800"/>
              </a:spcAft>
              <a:buNone/>
            </a:pPr>
            <a:r>
              <a:rPr lang="en-US" sz="2000" dirty="0"/>
              <a:t>This framework was developed in </a:t>
            </a:r>
            <a:r>
              <a:rPr lang="en-US" sz="2000" b="1" u="sng" dirty="0"/>
              <a:t>C++</a:t>
            </a:r>
            <a:r>
              <a:rPr lang="en-US" sz="2000" dirty="0"/>
              <a:t> and  supports multiple languages like </a:t>
            </a:r>
            <a:r>
              <a:rPr lang="en-US" sz="2000" b="1" u="sng" dirty="0"/>
              <a:t>Java</a:t>
            </a:r>
            <a:r>
              <a:rPr lang="en-US" sz="2000" dirty="0"/>
              <a:t>, </a:t>
            </a:r>
            <a:r>
              <a:rPr lang="en-US" sz="2000" b="1" u="sng" dirty="0"/>
              <a:t>Javascript</a:t>
            </a:r>
            <a:r>
              <a:rPr lang="en-US" sz="2000" dirty="0"/>
              <a:t>, </a:t>
            </a:r>
            <a:r>
              <a:rPr lang="en-US" sz="2000" b="1" u="sng" dirty="0"/>
              <a:t>Swift</a:t>
            </a:r>
            <a:r>
              <a:rPr lang="en-US" sz="2000" dirty="0"/>
              <a:t>, </a:t>
            </a:r>
            <a:r>
              <a:rPr lang="en-US" sz="2000" b="1" u="sng" dirty="0"/>
              <a:t>Python</a:t>
            </a:r>
            <a:r>
              <a:rPr lang="en-US" sz="2000" dirty="0"/>
              <a:t> and multiple O.S like </a:t>
            </a:r>
            <a:r>
              <a:rPr lang="en-US" sz="2000" b="1" u="sng" dirty="0"/>
              <a:t>Windows</a:t>
            </a:r>
            <a:r>
              <a:rPr lang="en-US" sz="2000" dirty="0"/>
              <a:t>, </a:t>
            </a:r>
            <a:r>
              <a:rPr lang="en-US" sz="2000" b="1" u="sng" dirty="0"/>
              <a:t>Linux</a:t>
            </a:r>
            <a:r>
              <a:rPr lang="en-US" sz="2000" dirty="0"/>
              <a:t>, </a:t>
            </a:r>
            <a:r>
              <a:rPr lang="en-US" sz="2000" b="1" u="sng" dirty="0"/>
              <a:t>macOS</a:t>
            </a:r>
            <a:r>
              <a:rPr lang="en-US" sz="2000" dirty="0"/>
              <a:t>.</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6146" name="Picture 2" descr="The Linux Foundation Hyperledger Iroha Reviews, Ratings &amp; Features 2022 |  Gartner Peer Insights">
            <a:extLst>
              <a:ext uri="{FF2B5EF4-FFF2-40B4-BE49-F238E27FC236}">
                <a16:creationId xmlns:a16="http://schemas.microsoft.com/office/drawing/2014/main" id="{CD89D590-0146-B65F-5AEC-ECF61B74E14C}"/>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057" t="7010" r="2864" b="16476"/>
          <a:stretch/>
        </p:blipFill>
        <p:spPr bwMode="auto">
          <a:xfrm>
            <a:off x="-120327" y="500614"/>
            <a:ext cx="4355331" cy="112581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pplications of Soramitsu's Sora Platform and Hyperledger Iroha for Digital  Identity">
            <a:extLst>
              <a:ext uri="{FF2B5EF4-FFF2-40B4-BE49-F238E27FC236}">
                <a16:creationId xmlns:a16="http://schemas.microsoft.com/office/drawing/2014/main" id="{41AB0A44-619A-C8CA-3AE8-E7AC110EF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128" y="2050883"/>
            <a:ext cx="2179784" cy="2184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D87F96B-9487-85E2-DFD9-7C1F5C550EAE}"/>
              </a:ext>
            </a:extLst>
          </p:cNvPr>
          <p:cNvPicPr>
            <a:picLocks noChangeAspect="1"/>
          </p:cNvPicPr>
          <p:nvPr/>
        </p:nvPicPr>
        <p:blipFill>
          <a:blip r:embed="rId5">
            <a:duotone>
              <a:schemeClr val="accent4">
                <a:shade val="45000"/>
                <a:satMod val="135000"/>
              </a:schemeClr>
              <a:prstClr val="white"/>
            </a:duotone>
          </a:blip>
          <a:stretch>
            <a:fillRect/>
          </a:stretch>
        </p:blipFill>
        <p:spPr>
          <a:xfrm>
            <a:off x="3362940" y="109476"/>
            <a:ext cx="444510" cy="444510"/>
          </a:xfrm>
          <a:prstGeom prst="rect">
            <a:avLst/>
          </a:prstGeom>
        </p:spPr>
      </p:pic>
      <p:pic>
        <p:nvPicPr>
          <p:cNvPr id="7" name="Picture 6">
            <a:extLst>
              <a:ext uri="{FF2B5EF4-FFF2-40B4-BE49-F238E27FC236}">
                <a16:creationId xmlns:a16="http://schemas.microsoft.com/office/drawing/2014/main" id="{30A7BE16-9833-83B0-A81E-86B5758C241E}"/>
              </a:ext>
            </a:extLst>
          </p:cNvPr>
          <p:cNvPicPr>
            <a:picLocks noChangeAspect="1"/>
          </p:cNvPicPr>
          <p:nvPr/>
        </p:nvPicPr>
        <p:blipFill>
          <a:blip r:embed="rId6"/>
          <a:stretch>
            <a:fillRect/>
          </a:stretch>
        </p:blipFill>
        <p:spPr>
          <a:xfrm>
            <a:off x="3330186" y="1573619"/>
            <a:ext cx="477264" cy="477264"/>
          </a:xfrm>
          <a:prstGeom prst="rect">
            <a:avLst/>
          </a:prstGeom>
        </p:spPr>
      </p:pic>
      <p:pic>
        <p:nvPicPr>
          <p:cNvPr id="9" name="Picture 8">
            <a:extLst>
              <a:ext uri="{FF2B5EF4-FFF2-40B4-BE49-F238E27FC236}">
                <a16:creationId xmlns:a16="http://schemas.microsoft.com/office/drawing/2014/main" id="{0D66656F-64A5-6CB1-A662-CAE3B7E9E9C0}"/>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3330186" y="2739339"/>
            <a:ext cx="404037" cy="404037"/>
          </a:xfrm>
          <a:prstGeom prst="rect">
            <a:avLst/>
          </a:prstGeom>
        </p:spPr>
      </p:pic>
    </p:spTree>
    <p:extLst>
      <p:ext uri="{BB962C8B-B14F-4D97-AF65-F5344CB8AC3E}">
        <p14:creationId xmlns:p14="http://schemas.microsoft.com/office/powerpoint/2010/main" val="349035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Shape 280"/>
        <p:cNvGrpSpPr/>
        <p:nvPr/>
      </p:nvGrpSpPr>
      <p:grpSpPr>
        <a:xfrm>
          <a:off x="0" y="0"/>
          <a:ext cx="0" cy="0"/>
          <a:chOff x="0" y="0"/>
          <a:chExt cx="0" cy="0"/>
        </a:xfrm>
      </p:grpSpPr>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 name="Rectangle 1">
            <a:extLst>
              <a:ext uri="{FF2B5EF4-FFF2-40B4-BE49-F238E27FC236}">
                <a16:creationId xmlns:a16="http://schemas.microsoft.com/office/drawing/2014/main" id="{989FE926-496D-3E14-564D-8B1D49AE539B}"/>
              </a:ext>
            </a:extLst>
          </p:cNvPr>
          <p:cNvSpPr/>
          <p:nvPr/>
        </p:nvSpPr>
        <p:spPr>
          <a:xfrm>
            <a:off x="0" y="4796400"/>
            <a:ext cx="1427480" cy="347100"/>
          </a:xfrm>
          <a:prstGeom prst="rect">
            <a:avLst/>
          </a:prstGeom>
          <a:solidFill>
            <a:srgbClr val="041B2D"/>
          </a:solidFill>
          <a:ln>
            <a:solidFill>
              <a:srgbClr val="041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A048938-962A-D780-E84F-E0CECD673847}"/>
              </a:ext>
            </a:extLst>
          </p:cNvPr>
          <p:cNvSpPr/>
          <p:nvPr/>
        </p:nvSpPr>
        <p:spPr>
          <a:xfrm>
            <a:off x="0" y="0"/>
            <a:ext cx="1196340" cy="1303020"/>
          </a:xfrm>
          <a:prstGeom prst="rect">
            <a:avLst/>
          </a:prstGeom>
          <a:solidFill>
            <a:srgbClr val="08283F"/>
          </a:solidFill>
          <a:ln>
            <a:solidFill>
              <a:srgbClr val="0828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9677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441"/>
        <p:cNvGrpSpPr/>
        <p:nvPr/>
      </p:nvGrpSpPr>
      <p:grpSpPr>
        <a:xfrm>
          <a:off x="0" y="0"/>
          <a:ext cx="0" cy="0"/>
          <a:chOff x="0" y="0"/>
          <a:chExt cx="0" cy="0"/>
        </a:xfrm>
      </p:grpSpPr>
      <p:pic>
        <p:nvPicPr>
          <p:cNvPr id="1026" name="Picture 2" descr="What is Public &amp; Private Blockchain? and Why Companies are using private  blockchains today? | by Priyanka Patil | Medium">
            <a:extLst>
              <a:ext uri="{FF2B5EF4-FFF2-40B4-BE49-F238E27FC236}">
                <a16:creationId xmlns:a16="http://schemas.microsoft.com/office/drawing/2014/main" id="{FE5A84FA-040D-B555-15B2-9C24529C0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749" y="2424317"/>
            <a:ext cx="3870251" cy="24372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42" name="Google Shape;442;p3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449" name="Google Shape;449;p31"/>
          <p:cNvSpPr txBox="1">
            <a:spLocks noGrp="1"/>
          </p:cNvSpPr>
          <p:nvPr>
            <p:ph type="body" idx="4294967295"/>
          </p:nvPr>
        </p:nvSpPr>
        <p:spPr>
          <a:xfrm>
            <a:off x="247653" y="211046"/>
            <a:ext cx="4814490" cy="9906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600" b="1" dirty="0">
                <a:solidFill>
                  <a:schemeClr val="accent1"/>
                </a:solidFill>
                <a:latin typeface="Barlow"/>
                <a:ea typeface="Barlow"/>
                <a:cs typeface="Barlow"/>
                <a:sym typeface="Barlow"/>
              </a:rPr>
              <a:t>Public v/s Private Blockchain Platforms</a:t>
            </a:r>
            <a:endParaRPr sz="2600" dirty="0"/>
          </a:p>
        </p:txBody>
      </p:sp>
      <p:sp>
        <p:nvSpPr>
          <p:cNvPr id="450" name="Google Shape;450;p31"/>
          <p:cNvSpPr txBox="1">
            <a:spLocks noGrp="1"/>
          </p:cNvSpPr>
          <p:nvPr>
            <p:ph type="body" idx="4294967295"/>
          </p:nvPr>
        </p:nvSpPr>
        <p:spPr>
          <a:xfrm>
            <a:off x="247653" y="870214"/>
            <a:ext cx="4814491" cy="43962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1800" dirty="0"/>
              <a:t>Hyperledger Iroha is different from other popular Blockchain platforms, like </a:t>
            </a:r>
            <a:r>
              <a:rPr lang="en" sz="1800" b="1" u="sng" dirty="0"/>
              <a:t>Bitcoin </a:t>
            </a:r>
            <a:r>
              <a:rPr lang="en" sz="1800" dirty="0"/>
              <a:t>and </a:t>
            </a:r>
            <a:r>
              <a:rPr lang="en" sz="1800" b="1" u="sng" dirty="0"/>
              <a:t>Ethereum. </a:t>
            </a:r>
            <a:r>
              <a:rPr lang="en-IN" sz="1800" dirty="0"/>
              <a:t>T</a:t>
            </a:r>
            <a:r>
              <a:rPr lang="en" sz="1800" dirty="0"/>
              <a:t>hese platforms/protocols are permissionless blockchain networks (Public Blockchain)  where anyone can join and gain access through the network . </a:t>
            </a:r>
          </a:p>
          <a:p>
            <a:pPr marL="0" lvl="0" indent="0" algn="l" rtl="0">
              <a:spcBef>
                <a:spcPts val="0"/>
              </a:spcBef>
              <a:spcAft>
                <a:spcPts val="800"/>
              </a:spcAft>
              <a:buNone/>
            </a:pPr>
            <a:r>
              <a:rPr lang="en-IN" sz="1800" dirty="0"/>
              <a:t>W</a:t>
            </a:r>
            <a:r>
              <a:rPr lang="en" sz="1800" dirty="0"/>
              <a:t>hereas, Hyperledger Iroha is Permissioned Blockchain Framework (Private Blockchain)  where only trusted or the participants who are granted access are allowed to join the network.</a:t>
            </a:r>
          </a:p>
        </p:txBody>
      </p:sp>
      <p:pic>
        <p:nvPicPr>
          <p:cNvPr id="1028" name="Picture 4" descr="Public vs. Private Blockchain: What Is the Difference? | Blockchain  Conference Philippines">
            <a:extLst>
              <a:ext uri="{FF2B5EF4-FFF2-40B4-BE49-F238E27FC236}">
                <a16:creationId xmlns:a16="http://schemas.microsoft.com/office/drawing/2014/main" id="{21B795F0-BC71-AFF5-0A51-22CCA17D54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978" b="20251"/>
          <a:stretch/>
        </p:blipFill>
        <p:spPr bwMode="auto">
          <a:xfrm>
            <a:off x="5273749" y="281940"/>
            <a:ext cx="3870252" cy="1790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13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title" idx="4294967295"/>
          </p:nvPr>
        </p:nvSpPr>
        <p:spPr>
          <a:xfrm>
            <a:off x="862388" y="1888838"/>
            <a:ext cx="2582100" cy="13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t>Key Features of Iroha</a:t>
            </a:r>
            <a:endParaRPr sz="3200" dirty="0"/>
          </a:p>
        </p:txBody>
      </p:sp>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1028" name="Picture 4" descr="eyeglasses and skeleton key on white book">
            <a:extLst>
              <a:ext uri="{FF2B5EF4-FFF2-40B4-BE49-F238E27FC236}">
                <a16:creationId xmlns:a16="http://schemas.microsoft.com/office/drawing/2014/main" id="{DB0F3450-AFDF-F81C-4211-34A585D705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rcRect l="3825" r="44185"/>
          <a:stretch/>
        </p:blipFill>
        <p:spPr bwMode="auto">
          <a:xfrm>
            <a:off x="0" y="0"/>
            <a:ext cx="3565451" cy="5143500"/>
          </a:xfrm>
          <a:prstGeom prst="rect">
            <a:avLst/>
          </a:prstGeom>
          <a:noFill/>
          <a:extLst>
            <a:ext uri="{909E8E84-426E-40DD-AFC4-6F175D3DCCD1}">
              <a14:hiddenFill xmlns:a14="http://schemas.microsoft.com/office/drawing/2010/main">
                <a:solidFill>
                  <a:srgbClr val="FFFFFF"/>
                </a:solidFill>
              </a14:hiddenFill>
            </a:ext>
          </a:extLst>
        </p:spPr>
      </p:pic>
      <p:sp>
        <p:nvSpPr>
          <p:cNvPr id="275" name="Google Shape;275;p20"/>
          <p:cNvSpPr txBox="1">
            <a:spLocks noGrp="1"/>
          </p:cNvSpPr>
          <p:nvPr>
            <p:ph type="body" idx="1"/>
          </p:nvPr>
        </p:nvSpPr>
        <p:spPr>
          <a:xfrm>
            <a:off x="3807450" y="109476"/>
            <a:ext cx="4613536" cy="3033900"/>
          </a:xfrm>
          <a:prstGeom prst="rect">
            <a:avLst/>
          </a:prstGeom>
        </p:spPr>
        <p:txBody>
          <a:bodyPr spcFirstLastPara="1" wrap="square" lIns="0" tIns="0" rIns="0" bIns="0" anchor="t" anchorCtr="0">
            <a:noAutofit/>
          </a:bodyPr>
          <a:lstStyle/>
          <a:p>
            <a:pPr lvl="0" indent="-457200" algn="l" rtl="0">
              <a:spcBef>
                <a:spcPts val="0"/>
              </a:spcBef>
              <a:spcAft>
                <a:spcPts val="800"/>
              </a:spcAft>
              <a:buClr>
                <a:schemeClr val="accent1">
                  <a:lumMod val="75000"/>
                </a:schemeClr>
              </a:buClr>
              <a:buFont typeface="+mj-lt"/>
              <a:buAutoNum type="arabicPeriod"/>
            </a:pPr>
            <a:r>
              <a:rPr lang="en-US" sz="2000" dirty="0"/>
              <a:t>The Framework allows you to program for multiple platforms (like Android and mainframe systems) using programming languages like Java, JS, Python and iOS.</a:t>
            </a:r>
          </a:p>
          <a:p>
            <a:pPr lvl="0" indent="-457200" algn="l" rtl="0">
              <a:spcBef>
                <a:spcPts val="0"/>
              </a:spcBef>
              <a:spcAft>
                <a:spcPts val="800"/>
              </a:spcAft>
              <a:buClr>
                <a:schemeClr val="accent1">
                  <a:lumMod val="75000"/>
                </a:schemeClr>
              </a:buClr>
              <a:buFont typeface="+mj-lt"/>
              <a:buAutoNum type="arabicPeriod"/>
            </a:pPr>
            <a:r>
              <a:rPr lang="en-US" sz="2000" dirty="0"/>
              <a:t>Multiple compatible operating systems including Windows, Linux, macOS.</a:t>
            </a:r>
          </a:p>
          <a:p>
            <a:pPr lvl="0" indent="-457200" algn="l" rtl="0">
              <a:spcBef>
                <a:spcPts val="0"/>
              </a:spcBef>
              <a:spcAft>
                <a:spcPts val="800"/>
              </a:spcAft>
              <a:buClr>
                <a:schemeClr val="accent1">
                  <a:lumMod val="75000"/>
                </a:schemeClr>
              </a:buClr>
              <a:buAutoNum type="arabicPeriod"/>
            </a:pPr>
            <a:r>
              <a:rPr lang="en-US" sz="2000" dirty="0"/>
              <a:t>Simple deployment and maintenance using different in-built libraries. </a:t>
            </a:r>
          </a:p>
          <a:p>
            <a:pPr lvl="0" indent="-457200" algn="l" rtl="0">
              <a:spcBef>
                <a:spcPts val="0"/>
              </a:spcBef>
              <a:spcAft>
                <a:spcPts val="800"/>
              </a:spcAft>
              <a:buClr>
                <a:schemeClr val="accent1">
                  <a:lumMod val="75000"/>
                </a:schemeClr>
              </a:buClr>
              <a:buAutoNum type="arabicPeriod"/>
            </a:pPr>
            <a:r>
              <a:rPr lang="en-US" sz="2000" dirty="0"/>
              <a:t>Modular design driven by command-query separation principles.</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10" name="Google Shape;281;p21">
            <a:extLst>
              <a:ext uri="{FF2B5EF4-FFF2-40B4-BE49-F238E27FC236}">
                <a16:creationId xmlns:a16="http://schemas.microsoft.com/office/drawing/2014/main" id="{13548545-0A2B-5A22-33D9-7D4C5441A103}"/>
              </a:ext>
            </a:extLst>
          </p:cNvPr>
          <p:cNvSpPr txBox="1">
            <a:spLocks/>
          </p:cNvSpPr>
          <p:nvPr/>
        </p:nvSpPr>
        <p:spPr>
          <a:xfrm>
            <a:off x="174816" y="-74640"/>
            <a:ext cx="2582100" cy="13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3200" dirty="0"/>
              <a:t>Key Features of Iroha</a:t>
            </a:r>
          </a:p>
        </p:txBody>
      </p:sp>
    </p:spTree>
    <p:extLst>
      <p:ext uri="{BB962C8B-B14F-4D97-AF65-F5344CB8AC3E}">
        <p14:creationId xmlns:p14="http://schemas.microsoft.com/office/powerpoint/2010/main" val="335626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9000"/>
                    </a14:imgEffect>
                    <a14:imgEffect>
                      <a14:brightnessContrast contrast="-20000"/>
                    </a14:imgEffect>
                  </a14:imgLayer>
                </a14:imgProps>
              </a:ext>
            </a:extLst>
          </a:blip>
          <a:srcRect/>
          <a:stretch>
            <a:fillRect/>
          </a:stretch>
        </a:blipFill>
        <a:effectLst/>
      </p:bgPr>
    </p:bg>
    <p:spTree>
      <p:nvGrpSpPr>
        <p:cNvPr id="1" name="Shape 280"/>
        <p:cNvGrpSpPr/>
        <p:nvPr/>
      </p:nvGrpSpPr>
      <p:grpSpPr>
        <a:xfrm>
          <a:off x="0" y="0"/>
          <a:ext cx="0" cy="0"/>
          <a:chOff x="0" y="0"/>
          <a:chExt cx="0" cy="0"/>
        </a:xfrm>
      </p:grpSpPr>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4" name="Google Shape;281;p21">
            <a:extLst>
              <a:ext uri="{FF2B5EF4-FFF2-40B4-BE49-F238E27FC236}">
                <a16:creationId xmlns:a16="http://schemas.microsoft.com/office/drawing/2014/main" id="{A018D1E1-DFD2-4A39-9E3A-6A7B4434C8A2}"/>
              </a:ext>
            </a:extLst>
          </p:cNvPr>
          <p:cNvSpPr txBox="1">
            <a:spLocks/>
          </p:cNvSpPr>
          <p:nvPr/>
        </p:nvSpPr>
        <p:spPr>
          <a:xfrm>
            <a:off x="862388" y="1888838"/>
            <a:ext cx="3709612" cy="13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3200" dirty="0">
                <a:solidFill>
                  <a:srgbClr val="FF9E44"/>
                </a:solidFill>
              </a:rPr>
              <a:t>Core Concepts and Terminologies</a:t>
            </a:r>
          </a:p>
        </p:txBody>
      </p:sp>
    </p:spTree>
    <p:extLst>
      <p:ext uri="{BB962C8B-B14F-4D97-AF65-F5344CB8AC3E}">
        <p14:creationId xmlns:p14="http://schemas.microsoft.com/office/powerpoint/2010/main" val="2567979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5D4D1-1F19-5DBD-A029-0756DB2F1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7" name="Google Shape;264;p19">
            <a:extLst>
              <a:ext uri="{FF2B5EF4-FFF2-40B4-BE49-F238E27FC236}">
                <a16:creationId xmlns:a16="http://schemas.microsoft.com/office/drawing/2014/main" id="{0EC9C398-C699-003F-4002-3546F25BD8F2}"/>
              </a:ext>
            </a:extLst>
          </p:cNvPr>
          <p:cNvSpPr txBox="1">
            <a:spLocks/>
          </p:cNvSpPr>
          <p:nvPr/>
        </p:nvSpPr>
        <p:spPr>
          <a:xfrm>
            <a:off x="185450" y="387241"/>
            <a:ext cx="7433400" cy="3963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IN" sz="3600" b="1" dirty="0">
              <a:latin typeface="Barow Light"/>
            </a:endParaRPr>
          </a:p>
        </p:txBody>
      </p:sp>
      <p:sp>
        <p:nvSpPr>
          <p:cNvPr id="11" name="Google Shape;265;p19">
            <a:extLst>
              <a:ext uri="{FF2B5EF4-FFF2-40B4-BE49-F238E27FC236}">
                <a16:creationId xmlns:a16="http://schemas.microsoft.com/office/drawing/2014/main" id="{EAAC8A1C-5CAC-E69A-FB0F-441365BEBF73}"/>
              </a:ext>
            </a:extLst>
          </p:cNvPr>
          <p:cNvSpPr txBox="1">
            <a:spLocks/>
          </p:cNvSpPr>
          <p:nvPr/>
        </p:nvSpPr>
        <p:spPr>
          <a:xfrm>
            <a:off x="450599" y="1175969"/>
            <a:ext cx="2788787"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Account</a:t>
            </a:r>
          </a:p>
          <a:p>
            <a:pPr marL="0" indent="0">
              <a:spcBef>
                <a:spcPts val="0"/>
              </a:spcBef>
              <a:buFont typeface="Arial" panose="020B0604020202020204" pitchFamily="34" charset="0"/>
              <a:buNone/>
            </a:pPr>
            <a:endParaRPr lang="en-US" sz="2000" dirty="0">
              <a:latin typeface="Barow Light"/>
            </a:endParaRPr>
          </a:p>
          <a:p>
            <a:pPr marL="0" indent="0">
              <a:spcBef>
                <a:spcPts val="0"/>
              </a:spcBef>
              <a:buFont typeface="Arial" panose="020B0604020202020204" pitchFamily="34" charset="0"/>
              <a:buNone/>
            </a:pPr>
            <a:r>
              <a:rPr lang="en-US" sz="2000" dirty="0">
                <a:latin typeface="Barow Light"/>
              </a:rPr>
              <a:t>An Iroha entity who perform certain set of actions that belongs to existing domain. Accounts are assigned roles which are collection of permissions.</a:t>
            </a:r>
          </a:p>
          <a:p>
            <a:pPr marL="0" indent="0">
              <a:spcBef>
                <a:spcPts val="0"/>
              </a:spcBef>
              <a:buFont typeface="Arial" panose="020B0604020202020204" pitchFamily="34" charset="0"/>
              <a:buNone/>
            </a:pPr>
            <a:endParaRPr lang="en-US" sz="2000" dirty="0">
              <a:latin typeface="Barow Light"/>
            </a:endParaRPr>
          </a:p>
        </p:txBody>
      </p:sp>
      <p:sp>
        <p:nvSpPr>
          <p:cNvPr id="12" name="Google Shape;266;p19">
            <a:extLst>
              <a:ext uri="{FF2B5EF4-FFF2-40B4-BE49-F238E27FC236}">
                <a16:creationId xmlns:a16="http://schemas.microsoft.com/office/drawing/2014/main" id="{159B0288-8890-C164-BB6C-807D2C5FB913}"/>
              </a:ext>
            </a:extLst>
          </p:cNvPr>
          <p:cNvSpPr txBox="1">
            <a:spLocks/>
          </p:cNvSpPr>
          <p:nvPr/>
        </p:nvSpPr>
        <p:spPr>
          <a:xfrm>
            <a:off x="3337426" y="1172496"/>
            <a:ext cx="2788786"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Asset</a:t>
            </a:r>
          </a:p>
          <a:p>
            <a:pPr marL="0" indent="0">
              <a:spcBef>
                <a:spcPts val="0"/>
              </a:spcBef>
              <a:buFont typeface="Arial" panose="020B0604020202020204" pitchFamily="34" charset="0"/>
              <a:buNone/>
            </a:pPr>
            <a:endParaRPr lang="en-US" sz="2000" dirty="0">
              <a:latin typeface="Barow Light"/>
            </a:endParaRPr>
          </a:p>
          <a:p>
            <a:pPr marL="0" indent="0">
              <a:spcBef>
                <a:spcPts val="0"/>
              </a:spcBef>
              <a:buFont typeface="Arial" panose="020B0604020202020204" pitchFamily="34" charset="0"/>
              <a:buNone/>
            </a:pPr>
            <a:r>
              <a:rPr lang="en-US" sz="2000" dirty="0">
                <a:latin typeface="Barow Light"/>
              </a:rPr>
              <a:t>Measurable and Valuable unit of Commodity, related to one of the existing Domain.</a:t>
            </a:r>
          </a:p>
          <a:p>
            <a:pPr marL="0" indent="0">
              <a:spcBef>
                <a:spcPts val="800"/>
              </a:spcBef>
              <a:spcAft>
                <a:spcPts val="800"/>
              </a:spcAft>
              <a:buFont typeface="Arial" panose="020B0604020202020204" pitchFamily="34" charset="0"/>
              <a:buNone/>
            </a:pPr>
            <a:endParaRPr lang="en-US" sz="2000" dirty="0">
              <a:latin typeface="Barow Light"/>
            </a:endParaRPr>
          </a:p>
          <a:p>
            <a:pPr marL="0" indent="0">
              <a:spcBef>
                <a:spcPts val="800"/>
              </a:spcBef>
              <a:spcAft>
                <a:spcPts val="800"/>
              </a:spcAft>
              <a:buFont typeface="Arial" panose="020B0604020202020204" pitchFamily="34" charset="0"/>
              <a:buNone/>
            </a:pPr>
            <a:endParaRPr lang="en-US" sz="2000" dirty="0">
              <a:latin typeface="Barow Light"/>
            </a:endParaRPr>
          </a:p>
        </p:txBody>
      </p:sp>
      <p:sp>
        <p:nvSpPr>
          <p:cNvPr id="13" name="Google Shape;267;p19">
            <a:extLst>
              <a:ext uri="{FF2B5EF4-FFF2-40B4-BE49-F238E27FC236}">
                <a16:creationId xmlns:a16="http://schemas.microsoft.com/office/drawing/2014/main" id="{5A52F70B-EA27-7BFA-BAC1-6C2C11DD122C}"/>
              </a:ext>
            </a:extLst>
          </p:cNvPr>
          <p:cNvSpPr txBox="1">
            <a:spLocks/>
          </p:cNvSpPr>
          <p:nvPr/>
        </p:nvSpPr>
        <p:spPr>
          <a:xfrm>
            <a:off x="6224252" y="1167988"/>
            <a:ext cx="2788786"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Block</a:t>
            </a:r>
          </a:p>
          <a:p>
            <a:pPr marL="0" indent="0">
              <a:spcBef>
                <a:spcPts val="0"/>
              </a:spcBef>
              <a:buFont typeface="Arial" panose="020B0604020202020204" pitchFamily="34" charset="0"/>
              <a:buNone/>
            </a:pPr>
            <a:endParaRPr lang="en-US" sz="2000" dirty="0">
              <a:latin typeface="Barow Light"/>
            </a:endParaRPr>
          </a:p>
          <a:p>
            <a:pPr marL="0" indent="0">
              <a:spcBef>
                <a:spcPts val="0"/>
              </a:spcBef>
              <a:buFont typeface="Arial" panose="020B0604020202020204" pitchFamily="34" charset="0"/>
              <a:buNone/>
            </a:pPr>
            <a:r>
              <a:rPr lang="en-US" sz="2000" dirty="0">
                <a:latin typeface="Barow Light"/>
              </a:rPr>
              <a:t>Blocks are the files where transactions data is stored perpetually. These blocks where organized in a linear sequence, forms a Blockchain.</a:t>
            </a:r>
          </a:p>
          <a:p>
            <a:pPr marL="0" indent="0">
              <a:spcBef>
                <a:spcPts val="800"/>
              </a:spcBef>
              <a:buFont typeface="Arial" panose="020B0604020202020204" pitchFamily="34" charset="0"/>
              <a:buNone/>
            </a:pPr>
            <a:endParaRPr lang="en-US" sz="2000" dirty="0">
              <a:latin typeface="Barow Light"/>
            </a:endParaRPr>
          </a:p>
          <a:p>
            <a:pPr marL="0" indent="0">
              <a:spcBef>
                <a:spcPts val="800"/>
              </a:spcBef>
              <a:buFont typeface="Arial" panose="020B0604020202020204" pitchFamily="34" charset="0"/>
              <a:buNone/>
            </a:pPr>
            <a:r>
              <a:rPr lang="en-US" sz="2000" dirty="0">
                <a:latin typeface="Barow Light"/>
              </a:rPr>
              <a:t> </a:t>
            </a:r>
          </a:p>
          <a:p>
            <a:pPr marL="0" indent="0">
              <a:spcBef>
                <a:spcPts val="800"/>
              </a:spcBef>
              <a:spcAft>
                <a:spcPts val="800"/>
              </a:spcAft>
              <a:buFont typeface="Arial" panose="020B0604020202020204" pitchFamily="34" charset="0"/>
              <a:buNone/>
            </a:pPr>
            <a:endParaRPr lang="en-US" sz="2000" dirty="0">
              <a:latin typeface="Barow Light"/>
            </a:endParaRPr>
          </a:p>
        </p:txBody>
      </p:sp>
      <p:sp>
        <p:nvSpPr>
          <p:cNvPr id="14" name="Google Shape;268;p19">
            <a:extLst>
              <a:ext uri="{FF2B5EF4-FFF2-40B4-BE49-F238E27FC236}">
                <a16:creationId xmlns:a16="http://schemas.microsoft.com/office/drawing/2014/main" id="{7382F759-F9A0-9745-6D24-5637E3EE0105}"/>
              </a:ext>
            </a:extLst>
          </p:cNvPr>
          <p:cNvSpPr txBox="1">
            <a:spLocks/>
          </p:cNvSpPr>
          <p:nvPr/>
        </p:nvSpPr>
        <p:spPr>
          <a:xfrm>
            <a:off x="8845800" y="4902250"/>
            <a:ext cx="450600" cy="34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1pPr>
            <a:lvl2pPr marR="0" lvl="1"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2pPr>
            <a:lvl3pPr marR="0" lvl="2"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3pPr>
            <a:lvl4pPr marR="0" lvl="3"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4pPr>
            <a:lvl5pPr marR="0" lvl="4"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5pPr>
            <a:lvl6pPr marR="0" lvl="5"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6pPr>
            <a:lvl7pPr marR="0" lvl="6"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7pPr>
            <a:lvl8pPr marR="0" lvl="7"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8pPr>
            <a:lvl9pPr marR="0" lvl="8"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9pPr>
          </a:lstStyle>
          <a:p>
            <a:endParaRPr lang="en" dirty="0"/>
          </a:p>
        </p:txBody>
      </p:sp>
      <p:sp>
        <p:nvSpPr>
          <p:cNvPr id="15" name="Google Shape;342;p25">
            <a:extLst>
              <a:ext uri="{FF2B5EF4-FFF2-40B4-BE49-F238E27FC236}">
                <a16:creationId xmlns:a16="http://schemas.microsoft.com/office/drawing/2014/main" id="{E23B6A00-F19F-204F-1449-A84698D06E5D}"/>
              </a:ext>
            </a:extLst>
          </p:cNvPr>
          <p:cNvSpPr txBox="1">
            <a:spLocks/>
          </p:cNvSpPr>
          <p:nvPr/>
        </p:nvSpPr>
        <p:spPr>
          <a:xfrm>
            <a:off x="139162" y="155961"/>
            <a:ext cx="7941581" cy="8860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3200" dirty="0">
                <a:solidFill>
                  <a:schemeClr val="accent5"/>
                </a:solidFill>
              </a:rPr>
              <a:t>Core Concepts and Terminologies</a:t>
            </a:r>
          </a:p>
        </p:txBody>
      </p:sp>
    </p:spTree>
    <p:extLst>
      <p:ext uri="{BB962C8B-B14F-4D97-AF65-F5344CB8AC3E}">
        <p14:creationId xmlns:p14="http://schemas.microsoft.com/office/powerpoint/2010/main" val="188354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5D4D1-1F19-5DBD-A029-0756DB2F1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7" name="Google Shape;264;p19">
            <a:extLst>
              <a:ext uri="{FF2B5EF4-FFF2-40B4-BE49-F238E27FC236}">
                <a16:creationId xmlns:a16="http://schemas.microsoft.com/office/drawing/2014/main" id="{0EC9C398-C699-003F-4002-3546F25BD8F2}"/>
              </a:ext>
            </a:extLst>
          </p:cNvPr>
          <p:cNvSpPr txBox="1">
            <a:spLocks/>
          </p:cNvSpPr>
          <p:nvPr/>
        </p:nvSpPr>
        <p:spPr>
          <a:xfrm>
            <a:off x="185450" y="387241"/>
            <a:ext cx="7433400" cy="3963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IN" sz="3600" b="1" dirty="0">
              <a:latin typeface="Barow Light"/>
            </a:endParaRPr>
          </a:p>
        </p:txBody>
      </p:sp>
      <p:sp>
        <p:nvSpPr>
          <p:cNvPr id="11" name="Google Shape;265;p19">
            <a:extLst>
              <a:ext uri="{FF2B5EF4-FFF2-40B4-BE49-F238E27FC236}">
                <a16:creationId xmlns:a16="http://schemas.microsoft.com/office/drawing/2014/main" id="{EAAC8A1C-5CAC-E69A-FB0F-441365BEBF73}"/>
              </a:ext>
            </a:extLst>
          </p:cNvPr>
          <p:cNvSpPr txBox="1">
            <a:spLocks/>
          </p:cNvSpPr>
          <p:nvPr/>
        </p:nvSpPr>
        <p:spPr>
          <a:xfrm>
            <a:off x="450599" y="1175969"/>
            <a:ext cx="2788787"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Client</a:t>
            </a:r>
          </a:p>
          <a:p>
            <a:pPr marL="0" indent="0">
              <a:spcBef>
                <a:spcPts val="0"/>
              </a:spcBef>
              <a:buFont typeface="Arial" panose="020B0604020202020204" pitchFamily="34" charset="0"/>
              <a:buNone/>
            </a:pPr>
            <a:endParaRPr lang="en-US" sz="2000" dirty="0">
              <a:solidFill>
                <a:schemeClr val="tx1">
                  <a:lumMod val="95000"/>
                </a:schemeClr>
              </a:solidFill>
              <a:latin typeface="Barow Light"/>
            </a:endParaRPr>
          </a:p>
          <a:p>
            <a:pPr marL="0" indent="0">
              <a:spcBef>
                <a:spcPts val="0"/>
              </a:spcBef>
              <a:buFont typeface="Arial" panose="020B0604020202020204" pitchFamily="34" charset="0"/>
              <a:buNone/>
            </a:pPr>
            <a:r>
              <a:rPr lang="en-US" sz="2000" dirty="0">
                <a:latin typeface="Barow Light"/>
              </a:rPr>
              <a:t>Any application uses the Blockchain Network is treated as a Client. </a:t>
            </a:r>
          </a:p>
          <a:p>
            <a:pPr marL="0" indent="0">
              <a:spcBef>
                <a:spcPts val="0"/>
              </a:spcBef>
              <a:buFont typeface="Arial" panose="020B0604020202020204" pitchFamily="34" charset="0"/>
              <a:buNone/>
            </a:pPr>
            <a:endParaRPr lang="en-US" sz="2000" dirty="0">
              <a:solidFill>
                <a:schemeClr val="tx1">
                  <a:lumMod val="95000"/>
                </a:schemeClr>
              </a:solidFill>
              <a:latin typeface="Barow Light"/>
            </a:endParaRPr>
          </a:p>
          <a:p>
            <a:pPr marL="0" indent="0">
              <a:spcBef>
                <a:spcPts val="0"/>
              </a:spcBef>
              <a:buFont typeface="Arial" panose="020B0604020202020204" pitchFamily="34" charset="0"/>
              <a:buNone/>
            </a:pPr>
            <a:endParaRPr lang="en-US" sz="2000" dirty="0">
              <a:latin typeface="Barow Light"/>
            </a:endParaRPr>
          </a:p>
        </p:txBody>
      </p:sp>
      <p:sp>
        <p:nvSpPr>
          <p:cNvPr id="12" name="Google Shape;266;p19">
            <a:extLst>
              <a:ext uri="{FF2B5EF4-FFF2-40B4-BE49-F238E27FC236}">
                <a16:creationId xmlns:a16="http://schemas.microsoft.com/office/drawing/2014/main" id="{159B0288-8890-C164-BB6C-807D2C5FB913}"/>
              </a:ext>
            </a:extLst>
          </p:cNvPr>
          <p:cNvSpPr txBox="1">
            <a:spLocks/>
          </p:cNvSpPr>
          <p:nvPr/>
        </p:nvSpPr>
        <p:spPr>
          <a:xfrm>
            <a:off x="3337426" y="1172496"/>
            <a:ext cx="2788786"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Command</a:t>
            </a:r>
          </a:p>
          <a:p>
            <a:pPr marL="0" indent="0">
              <a:spcBef>
                <a:spcPts val="0"/>
              </a:spcBef>
              <a:buFont typeface="Arial" panose="020B0604020202020204" pitchFamily="34" charset="0"/>
              <a:buNone/>
            </a:pPr>
            <a:endParaRPr lang="en-US" sz="2000" dirty="0">
              <a:solidFill>
                <a:schemeClr val="tx1">
                  <a:lumMod val="95000"/>
                </a:schemeClr>
              </a:solidFill>
              <a:latin typeface="Barow Light"/>
            </a:endParaRPr>
          </a:p>
          <a:p>
            <a:pPr marL="0" indent="0">
              <a:spcBef>
                <a:spcPts val="0"/>
              </a:spcBef>
              <a:buFont typeface="Arial" panose="020B0604020202020204" pitchFamily="34" charset="0"/>
              <a:buNone/>
            </a:pPr>
            <a:r>
              <a:rPr lang="en-US" sz="2000" dirty="0">
                <a:latin typeface="Barow Light"/>
              </a:rPr>
              <a:t>Command changes the state  of the Network</a:t>
            </a:r>
          </a:p>
          <a:p>
            <a:pPr marL="0" indent="0">
              <a:spcBef>
                <a:spcPts val="0"/>
              </a:spcBef>
              <a:buFont typeface="Arial" panose="020B0604020202020204" pitchFamily="34" charset="0"/>
              <a:buNone/>
            </a:pPr>
            <a:endParaRPr lang="en-US" sz="2000" dirty="0">
              <a:latin typeface="Barow Light"/>
            </a:endParaRPr>
          </a:p>
        </p:txBody>
      </p:sp>
      <p:sp>
        <p:nvSpPr>
          <p:cNvPr id="13" name="Google Shape;267;p19">
            <a:extLst>
              <a:ext uri="{FF2B5EF4-FFF2-40B4-BE49-F238E27FC236}">
                <a16:creationId xmlns:a16="http://schemas.microsoft.com/office/drawing/2014/main" id="{5A52F70B-EA27-7BFA-BAC1-6C2C11DD122C}"/>
              </a:ext>
            </a:extLst>
          </p:cNvPr>
          <p:cNvSpPr txBox="1">
            <a:spLocks/>
          </p:cNvSpPr>
          <p:nvPr/>
        </p:nvSpPr>
        <p:spPr>
          <a:xfrm>
            <a:off x="6224252" y="1167988"/>
            <a:ext cx="2788786"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Domain</a:t>
            </a:r>
          </a:p>
          <a:p>
            <a:pPr marL="0" indent="0">
              <a:spcBef>
                <a:spcPts val="0"/>
              </a:spcBef>
              <a:buFont typeface="Arial" panose="020B0604020202020204" pitchFamily="34" charset="0"/>
              <a:buNone/>
            </a:pPr>
            <a:endParaRPr lang="en-US" sz="2000" dirty="0">
              <a:solidFill>
                <a:schemeClr val="tx1">
                  <a:lumMod val="95000"/>
                </a:schemeClr>
              </a:solidFill>
              <a:latin typeface="Barow Light"/>
            </a:endParaRPr>
          </a:p>
          <a:p>
            <a:pPr marL="0" indent="0">
              <a:spcBef>
                <a:spcPts val="0"/>
              </a:spcBef>
              <a:buFont typeface="Arial" panose="020B0604020202020204" pitchFamily="34" charset="0"/>
              <a:buNone/>
            </a:pPr>
            <a:r>
              <a:rPr lang="en-US" sz="2000" dirty="0">
                <a:latin typeface="Barow Light"/>
              </a:rPr>
              <a:t>Named Abstraction for grouping Accounts and Assets.</a:t>
            </a:r>
          </a:p>
        </p:txBody>
      </p:sp>
      <p:sp>
        <p:nvSpPr>
          <p:cNvPr id="14" name="Google Shape;268;p19">
            <a:extLst>
              <a:ext uri="{FF2B5EF4-FFF2-40B4-BE49-F238E27FC236}">
                <a16:creationId xmlns:a16="http://schemas.microsoft.com/office/drawing/2014/main" id="{7382F759-F9A0-9745-6D24-5637E3EE0105}"/>
              </a:ext>
            </a:extLst>
          </p:cNvPr>
          <p:cNvSpPr txBox="1">
            <a:spLocks/>
          </p:cNvSpPr>
          <p:nvPr/>
        </p:nvSpPr>
        <p:spPr>
          <a:xfrm>
            <a:off x="8845800" y="4902250"/>
            <a:ext cx="450600" cy="34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1pPr>
            <a:lvl2pPr marR="0" lvl="1"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2pPr>
            <a:lvl3pPr marR="0" lvl="2"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3pPr>
            <a:lvl4pPr marR="0" lvl="3"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4pPr>
            <a:lvl5pPr marR="0" lvl="4"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5pPr>
            <a:lvl6pPr marR="0" lvl="5"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6pPr>
            <a:lvl7pPr marR="0" lvl="6"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7pPr>
            <a:lvl8pPr marR="0" lvl="7"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8pPr>
            <a:lvl9pPr marR="0" lvl="8" algn="ctr" rtl="0">
              <a:lnSpc>
                <a:spcPct val="100000"/>
              </a:lnSpc>
              <a:spcBef>
                <a:spcPts val="0"/>
              </a:spcBef>
              <a:spcAft>
                <a:spcPts val="0"/>
              </a:spcAft>
              <a:buClr>
                <a:srgbClr val="000000"/>
              </a:buClr>
              <a:buFont typeface="Arial"/>
              <a:buNone/>
              <a:defRPr sz="1300" b="0" i="0" u="none" strike="noStrike" cap="none">
                <a:solidFill>
                  <a:schemeClr val="accent2"/>
                </a:solidFill>
                <a:latin typeface="Barlow Light"/>
                <a:ea typeface="Barlow Light"/>
                <a:cs typeface="Barlow Light"/>
                <a:sym typeface="Barlow Light"/>
              </a:defRPr>
            </a:lvl9pPr>
          </a:lstStyle>
          <a:p>
            <a:endParaRPr lang="en" dirty="0"/>
          </a:p>
        </p:txBody>
      </p:sp>
      <p:sp>
        <p:nvSpPr>
          <p:cNvPr id="15" name="Google Shape;342;p25">
            <a:extLst>
              <a:ext uri="{FF2B5EF4-FFF2-40B4-BE49-F238E27FC236}">
                <a16:creationId xmlns:a16="http://schemas.microsoft.com/office/drawing/2014/main" id="{E23B6A00-F19F-204F-1449-A84698D06E5D}"/>
              </a:ext>
            </a:extLst>
          </p:cNvPr>
          <p:cNvSpPr txBox="1">
            <a:spLocks/>
          </p:cNvSpPr>
          <p:nvPr/>
        </p:nvSpPr>
        <p:spPr>
          <a:xfrm>
            <a:off x="139162" y="155961"/>
            <a:ext cx="7941581" cy="8860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3200" dirty="0">
                <a:solidFill>
                  <a:schemeClr val="accent5"/>
                </a:solidFill>
              </a:rPr>
              <a:t>Core Concepts and Terminologies</a:t>
            </a:r>
          </a:p>
        </p:txBody>
      </p:sp>
      <p:sp>
        <p:nvSpPr>
          <p:cNvPr id="10" name="Google Shape;265;p19">
            <a:extLst>
              <a:ext uri="{FF2B5EF4-FFF2-40B4-BE49-F238E27FC236}">
                <a16:creationId xmlns:a16="http://schemas.microsoft.com/office/drawing/2014/main" id="{F94B82E5-C019-A8AF-C616-D11AD51CDC45}"/>
              </a:ext>
            </a:extLst>
          </p:cNvPr>
          <p:cNvSpPr txBox="1">
            <a:spLocks/>
          </p:cNvSpPr>
          <p:nvPr/>
        </p:nvSpPr>
        <p:spPr>
          <a:xfrm>
            <a:off x="396239" y="2877088"/>
            <a:ext cx="2788787"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Peer</a:t>
            </a:r>
          </a:p>
          <a:p>
            <a:pPr marL="0" indent="0">
              <a:spcBef>
                <a:spcPts val="0"/>
              </a:spcBef>
              <a:buFont typeface="Arial" panose="020B0604020202020204" pitchFamily="34" charset="0"/>
              <a:buNone/>
            </a:pPr>
            <a:endParaRPr lang="en-US" sz="2000" b="1" dirty="0">
              <a:solidFill>
                <a:schemeClr val="tx1">
                  <a:lumMod val="95000"/>
                </a:schemeClr>
              </a:solidFill>
              <a:latin typeface="Barow Light"/>
            </a:endParaRPr>
          </a:p>
          <a:p>
            <a:pPr marL="0" indent="0">
              <a:spcBef>
                <a:spcPts val="0"/>
              </a:spcBef>
              <a:buFont typeface="Arial" panose="020B0604020202020204" pitchFamily="34" charset="0"/>
              <a:buNone/>
            </a:pPr>
            <a:r>
              <a:rPr lang="en-US" sz="2000" dirty="0">
                <a:latin typeface="Barow Light"/>
              </a:rPr>
              <a:t>Node that is a part of Iroha Network and actively participates in Consensus process.</a:t>
            </a:r>
          </a:p>
        </p:txBody>
      </p:sp>
      <p:sp>
        <p:nvSpPr>
          <p:cNvPr id="16" name="Google Shape;265;p19">
            <a:extLst>
              <a:ext uri="{FF2B5EF4-FFF2-40B4-BE49-F238E27FC236}">
                <a16:creationId xmlns:a16="http://schemas.microsoft.com/office/drawing/2014/main" id="{EB04BA1D-7AA0-15F8-C7FC-717D4640E864}"/>
              </a:ext>
            </a:extLst>
          </p:cNvPr>
          <p:cNvSpPr txBox="1">
            <a:spLocks/>
          </p:cNvSpPr>
          <p:nvPr/>
        </p:nvSpPr>
        <p:spPr>
          <a:xfrm>
            <a:off x="6234933" y="2888680"/>
            <a:ext cx="2788787"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Role</a:t>
            </a:r>
          </a:p>
          <a:p>
            <a:pPr marL="0" indent="0">
              <a:spcBef>
                <a:spcPts val="0"/>
              </a:spcBef>
              <a:buFont typeface="Arial" panose="020B0604020202020204" pitchFamily="34" charset="0"/>
              <a:buNone/>
            </a:pPr>
            <a:endParaRPr lang="en-US" sz="2000" dirty="0">
              <a:solidFill>
                <a:schemeClr val="tx1">
                  <a:lumMod val="95000"/>
                </a:schemeClr>
              </a:solidFill>
              <a:latin typeface="Barow Light"/>
            </a:endParaRPr>
          </a:p>
          <a:p>
            <a:pPr marL="0" indent="0">
              <a:spcBef>
                <a:spcPts val="0"/>
              </a:spcBef>
              <a:buFont typeface="Arial" panose="020B0604020202020204" pitchFamily="34" charset="0"/>
              <a:buNone/>
            </a:pPr>
            <a:r>
              <a:rPr lang="en-US" sz="2000" dirty="0">
                <a:latin typeface="Barow Light"/>
              </a:rPr>
              <a:t>Named abstraction that holds a set of permissions.</a:t>
            </a:r>
          </a:p>
          <a:p>
            <a:pPr marL="0" indent="0">
              <a:spcBef>
                <a:spcPts val="0"/>
              </a:spcBef>
              <a:buFont typeface="Arial" panose="020B0604020202020204" pitchFamily="34" charset="0"/>
              <a:buNone/>
            </a:pPr>
            <a:endParaRPr lang="en-US" sz="2000" dirty="0">
              <a:solidFill>
                <a:schemeClr val="tx1">
                  <a:lumMod val="95000"/>
                </a:schemeClr>
              </a:solidFill>
              <a:latin typeface="Barow Light"/>
            </a:endParaRPr>
          </a:p>
          <a:p>
            <a:pPr marL="0" indent="0">
              <a:spcBef>
                <a:spcPts val="0"/>
              </a:spcBef>
              <a:buFont typeface="Arial" panose="020B0604020202020204" pitchFamily="34" charset="0"/>
              <a:buNone/>
            </a:pPr>
            <a:endParaRPr lang="en-US" sz="2000" dirty="0">
              <a:latin typeface="Barow Light"/>
            </a:endParaRPr>
          </a:p>
        </p:txBody>
      </p:sp>
      <p:sp>
        <p:nvSpPr>
          <p:cNvPr id="17" name="Google Shape;265;p19">
            <a:extLst>
              <a:ext uri="{FF2B5EF4-FFF2-40B4-BE49-F238E27FC236}">
                <a16:creationId xmlns:a16="http://schemas.microsoft.com/office/drawing/2014/main" id="{4D597EB8-B809-4AD3-F8F4-E05B4B08641E}"/>
              </a:ext>
            </a:extLst>
          </p:cNvPr>
          <p:cNvSpPr txBox="1">
            <a:spLocks/>
          </p:cNvSpPr>
          <p:nvPr/>
        </p:nvSpPr>
        <p:spPr>
          <a:xfrm>
            <a:off x="3348107" y="2877088"/>
            <a:ext cx="2788787"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Query</a:t>
            </a:r>
          </a:p>
          <a:p>
            <a:pPr marL="0" indent="0">
              <a:spcBef>
                <a:spcPts val="0"/>
              </a:spcBef>
              <a:buFont typeface="Arial" panose="020B0604020202020204" pitchFamily="34" charset="0"/>
              <a:buNone/>
            </a:pPr>
            <a:endParaRPr lang="en-US" sz="2000" dirty="0">
              <a:solidFill>
                <a:schemeClr val="tx1">
                  <a:lumMod val="95000"/>
                </a:schemeClr>
              </a:solidFill>
              <a:latin typeface="Barow Light"/>
            </a:endParaRPr>
          </a:p>
          <a:p>
            <a:pPr marL="0" indent="0">
              <a:spcBef>
                <a:spcPts val="0"/>
              </a:spcBef>
              <a:buFont typeface="Arial" panose="020B0604020202020204" pitchFamily="34" charset="0"/>
              <a:buNone/>
            </a:pPr>
            <a:r>
              <a:rPr lang="en-US" sz="2000" dirty="0">
                <a:latin typeface="Barow Light"/>
              </a:rPr>
              <a:t>Any request to Iroha that does not change the state of the Network.</a:t>
            </a:r>
          </a:p>
          <a:p>
            <a:pPr marL="0" indent="0">
              <a:spcBef>
                <a:spcPts val="0"/>
              </a:spcBef>
              <a:buFont typeface="Arial" panose="020B0604020202020204" pitchFamily="34" charset="0"/>
              <a:buNone/>
            </a:pPr>
            <a:endParaRPr lang="en-US" sz="2000" dirty="0">
              <a:latin typeface="Barow Light"/>
            </a:endParaRPr>
          </a:p>
        </p:txBody>
      </p:sp>
    </p:spTree>
    <p:extLst>
      <p:ext uri="{BB962C8B-B14F-4D97-AF65-F5344CB8AC3E}">
        <p14:creationId xmlns:p14="http://schemas.microsoft.com/office/powerpoint/2010/main" val="115877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5D4D1-1F19-5DBD-A029-0756DB2F1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7" name="Google Shape;264;p19">
            <a:extLst>
              <a:ext uri="{FF2B5EF4-FFF2-40B4-BE49-F238E27FC236}">
                <a16:creationId xmlns:a16="http://schemas.microsoft.com/office/drawing/2014/main" id="{0EC9C398-C699-003F-4002-3546F25BD8F2}"/>
              </a:ext>
            </a:extLst>
          </p:cNvPr>
          <p:cNvSpPr txBox="1">
            <a:spLocks/>
          </p:cNvSpPr>
          <p:nvPr/>
        </p:nvSpPr>
        <p:spPr>
          <a:xfrm>
            <a:off x="185450" y="387241"/>
            <a:ext cx="7433400" cy="3963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IN" sz="3600" b="1" dirty="0">
              <a:latin typeface="Barow Light"/>
            </a:endParaRPr>
          </a:p>
        </p:txBody>
      </p:sp>
      <p:sp>
        <p:nvSpPr>
          <p:cNvPr id="11" name="Google Shape;265;p19">
            <a:extLst>
              <a:ext uri="{FF2B5EF4-FFF2-40B4-BE49-F238E27FC236}">
                <a16:creationId xmlns:a16="http://schemas.microsoft.com/office/drawing/2014/main" id="{EAAC8A1C-5CAC-E69A-FB0F-441365BEBF73}"/>
              </a:ext>
            </a:extLst>
          </p:cNvPr>
          <p:cNvSpPr txBox="1">
            <a:spLocks/>
          </p:cNvSpPr>
          <p:nvPr/>
        </p:nvSpPr>
        <p:spPr>
          <a:xfrm>
            <a:off x="450599" y="1175969"/>
            <a:ext cx="2788787"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Quorum</a:t>
            </a:r>
          </a:p>
          <a:p>
            <a:pPr marL="0" indent="0">
              <a:spcBef>
                <a:spcPts val="0"/>
              </a:spcBef>
              <a:buFont typeface="Arial" panose="020B0604020202020204" pitchFamily="34" charset="0"/>
              <a:buNone/>
            </a:pPr>
            <a:endParaRPr lang="en-US" sz="2000" dirty="0">
              <a:latin typeface="Barow Light"/>
            </a:endParaRPr>
          </a:p>
          <a:p>
            <a:pPr marL="0" indent="0">
              <a:spcBef>
                <a:spcPts val="0"/>
              </a:spcBef>
              <a:buFont typeface="Arial" panose="020B0604020202020204" pitchFamily="34" charset="0"/>
              <a:buNone/>
            </a:pPr>
            <a:endParaRPr lang="en-US" sz="2000" dirty="0">
              <a:latin typeface="Barow Light"/>
            </a:endParaRPr>
          </a:p>
          <a:p>
            <a:pPr marL="0" indent="0">
              <a:spcBef>
                <a:spcPts val="0"/>
              </a:spcBef>
              <a:buFont typeface="Arial" panose="020B0604020202020204" pitchFamily="34" charset="0"/>
              <a:buNone/>
            </a:pPr>
            <a:r>
              <a:rPr lang="en-US" sz="2000" dirty="0">
                <a:latin typeface="Barow Light"/>
              </a:rPr>
              <a:t>Quorum number is a minimum number of signatures required to consider a transaction signed!</a:t>
            </a:r>
          </a:p>
        </p:txBody>
      </p:sp>
      <p:sp>
        <p:nvSpPr>
          <p:cNvPr id="12" name="Google Shape;266;p19">
            <a:extLst>
              <a:ext uri="{FF2B5EF4-FFF2-40B4-BE49-F238E27FC236}">
                <a16:creationId xmlns:a16="http://schemas.microsoft.com/office/drawing/2014/main" id="{159B0288-8890-C164-BB6C-807D2C5FB913}"/>
              </a:ext>
            </a:extLst>
          </p:cNvPr>
          <p:cNvSpPr txBox="1">
            <a:spLocks/>
          </p:cNvSpPr>
          <p:nvPr/>
        </p:nvSpPr>
        <p:spPr>
          <a:xfrm>
            <a:off x="3337426" y="1172496"/>
            <a:ext cx="2788786"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Multi-signature Transactions</a:t>
            </a:r>
          </a:p>
          <a:p>
            <a:pPr marL="0" indent="0">
              <a:spcBef>
                <a:spcPts val="0"/>
              </a:spcBef>
              <a:buFont typeface="Arial" panose="020B0604020202020204" pitchFamily="34" charset="0"/>
              <a:buNone/>
            </a:pPr>
            <a:r>
              <a:rPr lang="en-US" sz="2000" dirty="0">
                <a:latin typeface="Barow Light"/>
              </a:rPr>
              <a:t> </a:t>
            </a:r>
          </a:p>
          <a:p>
            <a:pPr marL="0" indent="0">
              <a:spcBef>
                <a:spcPts val="0"/>
              </a:spcBef>
              <a:buFont typeface="Arial" panose="020B0604020202020204" pitchFamily="34" charset="0"/>
              <a:buNone/>
            </a:pPr>
            <a:r>
              <a:rPr lang="en-US" sz="2000" dirty="0">
                <a:latin typeface="Barow Light"/>
              </a:rPr>
              <a:t>Transactions which has Quorum number greater than one. </a:t>
            </a:r>
          </a:p>
          <a:p>
            <a:pPr marL="0" indent="0">
              <a:spcBef>
                <a:spcPts val="800"/>
              </a:spcBef>
              <a:spcAft>
                <a:spcPts val="800"/>
              </a:spcAft>
              <a:buFont typeface="Arial" panose="020B0604020202020204" pitchFamily="34" charset="0"/>
              <a:buNone/>
            </a:pPr>
            <a:endParaRPr lang="en-US" sz="2000" dirty="0">
              <a:latin typeface="Barow Light"/>
            </a:endParaRPr>
          </a:p>
          <a:p>
            <a:pPr marL="0" indent="0">
              <a:spcBef>
                <a:spcPts val="800"/>
              </a:spcBef>
              <a:spcAft>
                <a:spcPts val="800"/>
              </a:spcAft>
              <a:buFont typeface="Arial" panose="020B0604020202020204" pitchFamily="34" charset="0"/>
              <a:buNone/>
            </a:pPr>
            <a:endParaRPr lang="en-US" sz="2000" dirty="0">
              <a:latin typeface="Barow Light"/>
            </a:endParaRPr>
          </a:p>
        </p:txBody>
      </p:sp>
      <p:sp>
        <p:nvSpPr>
          <p:cNvPr id="13" name="Google Shape;267;p19">
            <a:extLst>
              <a:ext uri="{FF2B5EF4-FFF2-40B4-BE49-F238E27FC236}">
                <a16:creationId xmlns:a16="http://schemas.microsoft.com/office/drawing/2014/main" id="{5A52F70B-EA27-7BFA-BAC1-6C2C11DD122C}"/>
              </a:ext>
            </a:extLst>
          </p:cNvPr>
          <p:cNvSpPr txBox="1">
            <a:spLocks/>
          </p:cNvSpPr>
          <p:nvPr/>
        </p:nvSpPr>
        <p:spPr>
          <a:xfrm>
            <a:off x="6224252" y="1167988"/>
            <a:ext cx="2788786"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Signatory</a:t>
            </a:r>
          </a:p>
          <a:p>
            <a:pPr marL="0" indent="0">
              <a:spcBef>
                <a:spcPts val="0"/>
              </a:spcBef>
              <a:buFont typeface="Arial" panose="020B0604020202020204" pitchFamily="34" charset="0"/>
              <a:buNone/>
            </a:pPr>
            <a:endParaRPr lang="en-US" sz="2000" dirty="0">
              <a:latin typeface="Barow Light"/>
            </a:endParaRPr>
          </a:p>
          <a:p>
            <a:pPr marL="0" indent="0">
              <a:spcBef>
                <a:spcPts val="0"/>
              </a:spcBef>
              <a:buFont typeface="Arial" panose="020B0604020202020204" pitchFamily="34" charset="0"/>
              <a:buNone/>
            </a:pPr>
            <a:r>
              <a:rPr lang="en-US" sz="2000" dirty="0">
                <a:latin typeface="Barow Light"/>
              </a:rPr>
              <a:t>An Entity that can confirm Multi-signature transaction for an account.</a:t>
            </a:r>
          </a:p>
          <a:p>
            <a:pPr marL="0" indent="0">
              <a:spcBef>
                <a:spcPts val="800"/>
              </a:spcBef>
              <a:buFont typeface="Arial" panose="020B0604020202020204" pitchFamily="34" charset="0"/>
              <a:buNone/>
            </a:pPr>
            <a:r>
              <a:rPr lang="en-US" sz="2000" dirty="0">
                <a:latin typeface="Barow Light"/>
              </a:rPr>
              <a:t> </a:t>
            </a:r>
          </a:p>
          <a:p>
            <a:pPr marL="0" indent="0">
              <a:spcBef>
                <a:spcPts val="800"/>
              </a:spcBef>
              <a:spcAft>
                <a:spcPts val="800"/>
              </a:spcAft>
              <a:buFont typeface="Arial" panose="020B0604020202020204" pitchFamily="34" charset="0"/>
              <a:buNone/>
            </a:pPr>
            <a:endParaRPr lang="en-US" sz="2000" dirty="0">
              <a:latin typeface="Barow Light"/>
            </a:endParaRPr>
          </a:p>
        </p:txBody>
      </p:sp>
      <p:sp>
        <p:nvSpPr>
          <p:cNvPr id="15" name="Google Shape;342;p25">
            <a:extLst>
              <a:ext uri="{FF2B5EF4-FFF2-40B4-BE49-F238E27FC236}">
                <a16:creationId xmlns:a16="http://schemas.microsoft.com/office/drawing/2014/main" id="{E23B6A00-F19F-204F-1449-A84698D06E5D}"/>
              </a:ext>
            </a:extLst>
          </p:cNvPr>
          <p:cNvSpPr txBox="1">
            <a:spLocks/>
          </p:cNvSpPr>
          <p:nvPr/>
        </p:nvSpPr>
        <p:spPr>
          <a:xfrm>
            <a:off x="139162" y="155961"/>
            <a:ext cx="7941581" cy="8860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3200" dirty="0">
                <a:solidFill>
                  <a:schemeClr val="accent5"/>
                </a:solidFill>
              </a:rPr>
              <a:t>Core Concepts and Terminologies</a:t>
            </a:r>
          </a:p>
        </p:txBody>
      </p:sp>
    </p:spTree>
    <p:extLst>
      <p:ext uri="{BB962C8B-B14F-4D97-AF65-F5344CB8AC3E}">
        <p14:creationId xmlns:p14="http://schemas.microsoft.com/office/powerpoint/2010/main" val="231362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212808" y="2371505"/>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IN" sz="2800" dirty="0"/>
              <a:t>Hyperledger Iroha</a:t>
            </a:r>
          </a:p>
          <a:p>
            <a:pPr marL="0" lvl="0" indent="0" algn="l" rtl="0">
              <a:spcBef>
                <a:spcPts val="0"/>
              </a:spcBef>
              <a:spcAft>
                <a:spcPts val="800"/>
              </a:spcAft>
              <a:buNone/>
            </a:pPr>
            <a:r>
              <a:rPr lang="en-IN" sz="2000" dirty="0"/>
              <a:t>Presented by:</a:t>
            </a:r>
          </a:p>
          <a:p>
            <a:pPr marL="0" lvl="0" indent="0" algn="l" rtl="0">
              <a:spcBef>
                <a:spcPts val="0"/>
              </a:spcBef>
              <a:spcAft>
                <a:spcPts val="800"/>
              </a:spcAft>
              <a:buNone/>
            </a:pPr>
            <a:r>
              <a:rPr lang="en-IN" sz="2000" dirty="0"/>
              <a:t>Pushkar Sunilkumar Nikumb</a:t>
            </a:r>
          </a:p>
          <a:p>
            <a:pPr marL="0" lvl="0" indent="0" algn="l" rtl="0">
              <a:spcBef>
                <a:spcPts val="0"/>
              </a:spcBef>
              <a:spcAft>
                <a:spcPts val="800"/>
              </a:spcAft>
              <a:buNone/>
            </a:pPr>
            <a:r>
              <a:rPr lang="en-IN" sz="2000" dirty="0"/>
              <a:t>TE_B_47</a:t>
            </a:r>
          </a:p>
          <a:p>
            <a:pPr marL="0" lvl="0" indent="0" algn="l" rtl="0">
              <a:spcBef>
                <a:spcPts val="0"/>
              </a:spcBef>
              <a:spcAft>
                <a:spcPts val="800"/>
              </a:spcAft>
              <a:buNone/>
            </a:pPr>
            <a:r>
              <a:rPr lang="en-IN" sz="2000" dirty="0"/>
              <a:t>Guided by : Prof. Yogita </a:t>
            </a:r>
            <a:r>
              <a:rPr lang="en-IN" sz="2000" dirty="0" err="1"/>
              <a:t>Bhise</a:t>
            </a:r>
            <a:r>
              <a:rPr lang="en-IN" sz="2000" dirty="0"/>
              <a:t> Madam</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30" name="Group 29">
            <a:extLst>
              <a:ext uri="{FF2B5EF4-FFF2-40B4-BE49-F238E27FC236}">
                <a16:creationId xmlns:a16="http://schemas.microsoft.com/office/drawing/2014/main" id="{403EA4FD-0FD8-C099-6D00-BB417CDFB1F2}"/>
              </a:ext>
            </a:extLst>
          </p:cNvPr>
          <p:cNvGrpSpPr/>
          <p:nvPr/>
        </p:nvGrpSpPr>
        <p:grpSpPr>
          <a:xfrm>
            <a:off x="3689203" y="153748"/>
            <a:ext cx="5229497" cy="4459698"/>
            <a:chOff x="3783546" y="137886"/>
            <a:chExt cx="5229497" cy="4459698"/>
          </a:xfrm>
        </p:grpSpPr>
        <p:pic>
          <p:nvPicPr>
            <p:cNvPr id="31" name="Google Shape;123;p1">
              <a:extLst>
                <a:ext uri="{FF2B5EF4-FFF2-40B4-BE49-F238E27FC236}">
                  <a16:creationId xmlns:a16="http://schemas.microsoft.com/office/drawing/2014/main" id="{13584765-AE72-4B1F-678D-8F307DF6F455}"/>
                </a:ext>
              </a:extLst>
            </p:cNvPr>
            <p:cNvPicPr preferRelativeResize="0"/>
            <p:nvPr/>
          </p:nvPicPr>
          <p:blipFill rotWithShape="1">
            <a:blip r:embed="rId3">
              <a:alphaModFix/>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p:blipFill>
          <p:spPr>
            <a:xfrm>
              <a:off x="5059350" y="2442362"/>
              <a:ext cx="2677887" cy="2155222"/>
            </a:xfrm>
            <a:prstGeom prst="rect">
              <a:avLst/>
            </a:prstGeom>
            <a:noFill/>
            <a:ln>
              <a:noFill/>
            </a:ln>
          </p:spPr>
        </p:pic>
        <p:pic>
          <p:nvPicPr>
            <p:cNvPr id="32" name="Google Shape;124;p1" descr="C:\Users\itdept\Desktop\Revision2_NAAC_Criteria\KKW Building photo. 27-4-17.jpg">
              <a:extLst>
                <a:ext uri="{FF2B5EF4-FFF2-40B4-BE49-F238E27FC236}">
                  <a16:creationId xmlns:a16="http://schemas.microsoft.com/office/drawing/2014/main" id="{1DAA8B4B-C45F-08D1-AF26-4598FC41C792}"/>
                </a:ext>
              </a:extLst>
            </p:cNvPr>
            <p:cNvPicPr preferRelativeResize="0"/>
            <p:nvPr/>
          </p:nvPicPr>
          <p:blipFill rotWithShape="1">
            <a:blip r:embed="rId5">
              <a:alphaModFix/>
            </a:blip>
            <a:srcRect/>
            <a:stretch/>
          </p:blipFill>
          <p:spPr>
            <a:xfrm>
              <a:off x="3783546" y="137886"/>
              <a:ext cx="5229497" cy="1989455"/>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24741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5D4D1-1F19-5DBD-A029-0756DB2F1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7" name="Google Shape;264;p19">
            <a:extLst>
              <a:ext uri="{FF2B5EF4-FFF2-40B4-BE49-F238E27FC236}">
                <a16:creationId xmlns:a16="http://schemas.microsoft.com/office/drawing/2014/main" id="{0EC9C398-C699-003F-4002-3546F25BD8F2}"/>
              </a:ext>
            </a:extLst>
          </p:cNvPr>
          <p:cNvSpPr txBox="1">
            <a:spLocks/>
          </p:cNvSpPr>
          <p:nvPr/>
        </p:nvSpPr>
        <p:spPr>
          <a:xfrm>
            <a:off x="185450" y="387241"/>
            <a:ext cx="7433400" cy="3963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IN" sz="3600" b="1" dirty="0">
              <a:latin typeface="Barow Light"/>
            </a:endParaRPr>
          </a:p>
        </p:txBody>
      </p:sp>
      <p:sp>
        <p:nvSpPr>
          <p:cNvPr id="11" name="Google Shape;265;p19">
            <a:extLst>
              <a:ext uri="{FF2B5EF4-FFF2-40B4-BE49-F238E27FC236}">
                <a16:creationId xmlns:a16="http://schemas.microsoft.com/office/drawing/2014/main" id="{EAAC8A1C-5CAC-E69A-FB0F-441365BEBF73}"/>
              </a:ext>
            </a:extLst>
          </p:cNvPr>
          <p:cNvSpPr txBox="1">
            <a:spLocks/>
          </p:cNvSpPr>
          <p:nvPr/>
        </p:nvSpPr>
        <p:spPr>
          <a:xfrm>
            <a:off x="450599" y="1175969"/>
            <a:ext cx="4071782"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Consensus</a:t>
            </a:r>
          </a:p>
          <a:p>
            <a:pPr marL="0" indent="0">
              <a:spcBef>
                <a:spcPts val="0"/>
              </a:spcBef>
              <a:buFont typeface="Arial" panose="020B0604020202020204" pitchFamily="34" charset="0"/>
              <a:buNone/>
            </a:pPr>
            <a:endParaRPr lang="en-US" sz="2000" dirty="0">
              <a:latin typeface="Barow Light"/>
            </a:endParaRPr>
          </a:p>
          <a:p>
            <a:pPr marL="0" indent="0">
              <a:spcBef>
                <a:spcPts val="0"/>
              </a:spcBef>
              <a:buFont typeface="Arial" panose="020B0604020202020204" pitchFamily="34" charset="0"/>
              <a:buNone/>
            </a:pPr>
            <a:r>
              <a:rPr lang="en-US" sz="2000" dirty="0">
                <a:latin typeface="Barow Light"/>
              </a:rPr>
              <a:t>Blockchain uses Consensus Algorithm to achieve trust, security, agreement on a single data across Decentralized Network among peers.</a:t>
            </a:r>
          </a:p>
          <a:p>
            <a:pPr marL="0" indent="0">
              <a:spcBef>
                <a:spcPts val="0"/>
              </a:spcBef>
              <a:buFont typeface="Arial" panose="020B0604020202020204" pitchFamily="34" charset="0"/>
              <a:buNone/>
            </a:pPr>
            <a:endParaRPr lang="en-US" sz="2000" dirty="0">
              <a:latin typeface="Barow Light"/>
            </a:endParaRPr>
          </a:p>
          <a:p>
            <a:pPr marL="0" indent="0">
              <a:spcBef>
                <a:spcPts val="0"/>
              </a:spcBef>
              <a:buFont typeface="Arial" panose="020B0604020202020204" pitchFamily="34" charset="0"/>
              <a:buNone/>
            </a:pPr>
            <a:r>
              <a:rPr lang="en-US" sz="2000" dirty="0">
                <a:latin typeface="Barow Light"/>
              </a:rPr>
              <a:t>Consensus algorithm designed to achieve Reliability in network involving unreliable nodes.</a:t>
            </a:r>
          </a:p>
          <a:p>
            <a:pPr marL="0" indent="0">
              <a:spcBef>
                <a:spcPts val="0"/>
              </a:spcBef>
              <a:buFont typeface="Arial" panose="020B0604020202020204" pitchFamily="34" charset="0"/>
              <a:buNone/>
            </a:pPr>
            <a:endParaRPr lang="en-US" sz="2000" dirty="0">
              <a:latin typeface="Barow Light"/>
            </a:endParaRPr>
          </a:p>
          <a:p>
            <a:pPr marL="0" indent="0">
              <a:spcBef>
                <a:spcPts val="0"/>
              </a:spcBef>
              <a:buFont typeface="Arial" panose="020B0604020202020204" pitchFamily="34" charset="0"/>
              <a:buNone/>
            </a:pPr>
            <a:r>
              <a:rPr lang="en-US" sz="2000" dirty="0">
                <a:latin typeface="Barow Light"/>
              </a:rPr>
              <a:t>Iroha uses YAC (Yet Another Consensus) Algorithm.</a:t>
            </a:r>
          </a:p>
        </p:txBody>
      </p:sp>
      <p:sp>
        <p:nvSpPr>
          <p:cNvPr id="13" name="Google Shape;267;p19">
            <a:extLst>
              <a:ext uri="{FF2B5EF4-FFF2-40B4-BE49-F238E27FC236}">
                <a16:creationId xmlns:a16="http://schemas.microsoft.com/office/drawing/2014/main" id="{5A52F70B-EA27-7BFA-BAC1-6C2C11DD122C}"/>
              </a:ext>
            </a:extLst>
          </p:cNvPr>
          <p:cNvSpPr txBox="1">
            <a:spLocks/>
          </p:cNvSpPr>
          <p:nvPr/>
        </p:nvSpPr>
        <p:spPr>
          <a:xfrm>
            <a:off x="4774018" y="1175969"/>
            <a:ext cx="4071782" cy="34182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schemeClr val="tx1">
                    <a:lumMod val="95000"/>
                  </a:schemeClr>
                </a:solidFill>
                <a:latin typeface="Barow Light"/>
              </a:rPr>
              <a:t>Permission</a:t>
            </a:r>
          </a:p>
          <a:p>
            <a:pPr marL="0" indent="0">
              <a:spcBef>
                <a:spcPts val="0"/>
              </a:spcBef>
              <a:buFont typeface="Arial" panose="020B0604020202020204" pitchFamily="34" charset="0"/>
              <a:buNone/>
            </a:pPr>
            <a:endParaRPr lang="en-US" sz="2000" b="1" dirty="0">
              <a:solidFill>
                <a:schemeClr val="tx1">
                  <a:lumMod val="95000"/>
                </a:schemeClr>
              </a:solidFill>
              <a:latin typeface="Barow Light"/>
            </a:endParaRPr>
          </a:p>
          <a:p>
            <a:pPr marL="0" indent="0">
              <a:spcBef>
                <a:spcPts val="0"/>
              </a:spcBef>
              <a:buFont typeface="Arial" panose="020B0604020202020204" pitchFamily="34" charset="0"/>
              <a:buNone/>
            </a:pPr>
            <a:r>
              <a:rPr lang="en-US" sz="2000" dirty="0">
                <a:latin typeface="Barow Light"/>
              </a:rPr>
              <a:t>Account has Roles, but permission cannot be granted to an account directly. Permissions are the set of rules that gives the privilege to perform a command.</a:t>
            </a:r>
          </a:p>
          <a:p>
            <a:pPr marL="0" indent="0">
              <a:spcBef>
                <a:spcPts val="800"/>
              </a:spcBef>
              <a:buFont typeface="Arial" panose="020B0604020202020204" pitchFamily="34" charset="0"/>
              <a:buNone/>
            </a:pPr>
            <a:r>
              <a:rPr lang="en-US" sz="2000" b="1" dirty="0">
                <a:latin typeface="Barow Light"/>
              </a:rPr>
              <a:t>Grantable Permissions : </a:t>
            </a:r>
            <a:r>
              <a:rPr lang="en-US" sz="2000" dirty="0">
                <a:latin typeface="Barow Light"/>
              </a:rPr>
              <a:t>Only granted permission is given to an account directly. These accounts are allowed to perform some particular action on behalf of another account.</a:t>
            </a:r>
          </a:p>
          <a:p>
            <a:pPr marL="0" indent="0">
              <a:spcBef>
                <a:spcPts val="800"/>
              </a:spcBef>
              <a:buFont typeface="Arial" panose="020B0604020202020204" pitchFamily="34" charset="0"/>
              <a:buNone/>
            </a:pPr>
            <a:r>
              <a:rPr lang="en-US" sz="2000" dirty="0">
                <a:latin typeface="Barow Light"/>
              </a:rPr>
              <a:t> </a:t>
            </a:r>
          </a:p>
          <a:p>
            <a:pPr marL="0" indent="0">
              <a:spcBef>
                <a:spcPts val="800"/>
              </a:spcBef>
              <a:spcAft>
                <a:spcPts val="800"/>
              </a:spcAft>
              <a:buFont typeface="Arial" panose="020B0604020202020204" pitchFamily="34" charset="0"/>
              <a:buNone/>
            </a:pPr>
            <a:endParaRPr lang="en-US" sz="2000" dirty="0">
              <a:latin typeface="Barow Light"/>
            </a:endParaRPr>
          </a:p>
        </p:txBody>
      </p:sp>
      <p:sp>
        <p:nvSpPr>
          <p:cNvPr id="15" name="Google Shape;342;p25">
            <a:extLst>
              <a:ext uri="{FF2B5EF4-FFF2-40B4-BE49-F238E27FC236}">
                <a16:creationId xmlns:a16="http://schemas.microsoft.com/office/drawing/2014/main" id="{E23B6A00-F19F-204F-1449-A84698D06E5D}"/>
              </a:ext>
            </a:extLst>
          </p:cNvPr>
          <p:cNvSpPr txBox="1">
            <a:spLocks/>
          </p:cNvSpPr>
          <p:nvPr/>
        </p:nvSpPr>
        <p:spPr>
          <a:xfrm>
            <a:off x="139162" y="155961"/>
            <a:ext cx="7941581" cy="8860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3200" dirty="0">
                <a:solidFill>
                  <a:schemeClr val="accent5"/>
                </a:solidFill>
              </a:rPr>
              <a:t>Core Concepts and Terminologies</a:t>
            </a:r>
          </a:p>
        </p:txBody>
      </p:sp>
    </p:spTree>
    <p:extLst>
      <p:ext uri="{BB962C8B-B14F-4D97-AF65-F5344CB8AC3E}">
        <p14:creationId xmlns:p14="http://schemas.microsoft.com/office/powerpoint/2010/main" val="47038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AD62D-6216-77FD-FCC6-819218841B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
        <p:nvSpPr>
          <p:cNvPr id="6" name="Google Shape;281;p21">
            <a:extLst>
              <a:ext uri="{FF2B5EF4-FFF2-40B4-BE49-F238E27FC236}">
                <a16:creationId xmlns:a16="http://schemas.microsoft.com/office/drawing/2014/main" id="{B123CC4E-9605-F67A-9857-996FADD289CF}"/>
              </a:ext>
            </a:extLst>
          </p:cNvPr>
          <p:cNvSpPr txBox="1">
            <a:spLocks/>
          </p:cNvSpPr>
          <p:nvPr/>
        </p:nvSpPr>
        <p:spPr>
          <a:xfrm>
            <a:off x="6412584" y="3763500"/>
            <a:ext cx="2582100" cy="13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3200" dirty="0">
                <a:solidFill>
                  <a:srgbClr val="00B0F0"/>
                </a:solidFill>
              </a:rPr>
              <a:t>Architectural Flow</a:t>
            </a:r>
          </a:p>
        </p:txBody>
      </p:sp>
    </p:spTree>
    <p:extLst>
      <p:ext uri="{BB962C8B-B14F-4D97-AF65-F5344CB8AC3E}">
        <p14:creationId xmlns:p14="http://schemas.microsoft.com/office/powerpoint/2010/main" val="3813842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pic>
        <p:nvPicPr>
          <p:cNvPr id="3" name="Picture 2">
            <a:extLst>
              <a:ext uri="{FF2B5EF4-FFF2-40B4-BE49-F238E27FC236}">
                <a16:creationId xmlns:a16="http://schemas.microsoft.com/office/drawing/2014/main" id="{A7A0B3EE-76CC-0C39-6A27-22BAB20C0B23}"/>
              </a:ext>
            </a:extLst>
          </p:cNvPr>
          <p:cNvPicPr>
            <a:picLocks noChangeAspect="1"/>
          </p:cNvPicPr>
          <p:nvPr/>
        </p:nvPicPr>
        <p:blipFill rotWithShape="1">
          <a:blip r:embed="rId3"/>
          <a:srcRect l="3143" t="3060" b="20118"/>
          <a:stretch/>
        </p:blipFill>
        <p:spPr>
          <a:xfrm>
            <a:off x="1308130" y="1132613"/>
            <a:ext cx="6117265" cy="1966548"/>
          </a:xfrm>
          <a:prstGeom prst="rect">
            <a:avLst/>
          </a:prstGeom>
        </p:spPr>
      </p:pic>
      <p:sp>
        <p:nvSpPr>
          <p:cNvPr id="342" name="Google Shape;342;p25"/>
          <p:cNvSpPr txBox="1">
            <a:spLocks noGrp="1"/>
          </p:cNvSpPr>
          <p:nvPr>
            <p:ph type="ctrTitle" idx="4294967295"/>
          </p:nvPr>
        </p:nvSpPr>
        <p:spPr>
          <a:xfrm>
            <a:off x="139163" y="155961"/>
            <a:ext cx="5524446" cy="88602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solidFill>
                  <a:schemeClr val="accent5"/>
                </a:solidFill>
              </a:rPr>
              <a:t>Architectural Flow</a:t>
            </a:r>
            <a:endParaRPr sz="4800" dirty="0">
              <a:solidFill>
                <a:schemeClr val="accent5"/>
              </a:solidFill>
            </a:endParaRPr>
          </a:p>
        </p:txBody>
      </p:sp>
      <p:sp>
        <p:nvSpPr>
          <p:cNvPr id="343" name="Google Shape;343;p25"/>
          <p:cNvSpPr txBox="1">
            <a:spLocks noGrp="1"/>
          </p:cNvSpPr>
          <p:nvPr>
            <p:ph type="subTitle" idx="4294967295"/>
          </p:nvPr>
        </p:nvSpPr>
        <p:spPr>
          <a:xfrm>
            <a:off x="2388618" y="2877930"/>
            <a:ext cx="4366763" cy="2513679"/>
          </a:xfrm>
          <a:prstGeom prst="rect">
            <a:avLst/>
          </a:prstGeom>
        </p:spPr>
        <p:txBody>
          <a:bodyPr spcFirstLastPara="1" wrap="square" lIns="0" tIns="0" rIns="0" bIns="0" anchor="ctr" anchorCtr="0">
            <a:noAutofit/>
          </a:bodyPr>
          <a:lstStyle/>
          <a:p>
            <a:pPr marL="0" lvl="0" indent="0" rtl="0">
              <a:spcBef>
                <a:spcPts val="0"/>
              </a:spcBef>
              <a:spcAft>
                <a:spcPts val="800"/>
              </a:spcAft>
              <a:buNone/>
            </a:pPr>
            <a:r>
              <a:rPr lang="en-IN" sz="2000" b="1" dirty="0"/>
              <a:t>Step 1: Client performs transactions and sends to the Torri Gate, which routes the transaction to peer, responsible for performing Stateless Validation</a:t>
            </a:r>
          </a:p>
        </p:txBody>
      </p:sp>
      <p:sp>
        <p:nvSpPr>
          <p:cNvPr id="344" name="Google Shape;344;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5D4D1-1F19-5DBD-A029-0756DB2F1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8" name="Google Shape;342;p25">
            <a:extLst>
              <a:ext uri="{FF2B5EF4-FFF2-40B4-BE49-F238E27FC236}">
                <a16:creationId xmlns:a16="http://schemas.microsoft.com/office/drawing/2014/main" id="{C97B9522-EEC8-E0C4-34DC-59AF8BF324CE}"/>
              </a:ext>
            </a:extLst>
          </p:cNvPr>
          <p:cNvSpPr txBox="1">
            <a:spLocks/>
          </p:cNvSpPr>
          <p:nvPr/>
        </p:nvSpPr>
        <p:spPr>
          <a:xfrm>
            <a:off x="139163" y="155961"/>
            <a:ext cx="5524446" cy="8860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4800" dirty="0">
                <a:solidFill>
                  <a:schemeClr val="accent5"/>
                </a:solidFill>
              </a:rPr>
              <a:t>Architectural Flow</a:t>
            </a:r>
          </a:p>
        </p:txBody>
      </p:sp>
      <p:sp>
        <p:nvSpPr>
          <p:cNvPr id="9" name="Google Shape;343;p25">
            <a:extLst>
              <a:ext uri="{FF2B5EF4-FFF2-40B4-BE49-F238E27FC236}">
                <a16:creationId xmlns:a16="http://schemas.microsoft.com/office/drawing/2014/main" id="{ABEC3496-3CE4-CE21-9BF5-BEE37409AFE5}"/>
              </a:ext>
            </a:extLst>
          </p:cNvPr>
          <p:cNvSpPr txBox="1">
            <a:spLocks/>
          </p:cNvSpPr>
          <p:nvPr/>
        </p:nvSpPr>
        <p:spPr>
          <a:xfrm>
            <a:off x="2388618" y="2877930"/>
            <a:ext cx="4366763" cy="251367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spcAft>
                <a:spcPts val="800"/>
              </a:spcAft>
              <a:buFont typeface="Barlow Light"/>
              <a:buNone/>
            </a:pPr>
            <a:r>
              <a:rPr lang="en-IN" sz="2000" b="1" dirty="0"/>
              <a:t>Step 2: After the peer performs Stateless Validation, transaction is first send to Ordering Gate which is responsible for choosing the right strategy for connecting the ordering services.</a:t>
            </a:r>
          </a:p>
        </p:txBody>
      </p:sp>
      <p:pic>
        <p:nvPicPr>
          <p:cNvPr id="4" name="Picture 3">
            <a:extLst>
              <a:ext uri="{FF2B5EF4-FFF2-40B4-BE49-F238E27FC236}">
                <a16:creationId xmlns:a16="http://schemas.microsoft.com/office/drawing/2014/main" id="{1989F509-6C68-D998-1AAB-01E75E7A9DC8}"/>
              </a:ext>
            </a:extLst>
          </p:cNvPr>
          <p:cNvPicPr>
            <a:picLocks noChangeAspect="1"/>
          </p:cNvPicPr>
          <p:nvPr/>
        </p:nvPicPr>
        <p:blipFill rotWithShape="1">
          <a:blip r:embed="rId2"/>
          <a:srcRect t="5508" r="5021" b="23658"/>
          <a:stretch/>
        </p:blipFill>
        <p:spPr>
          <a:xfrm>
            <a:off x="1159279" y="1150260"/>
            <a:ext cx="6825439" cy="1619400"/>
          </a:xfrm>
          <a:prstGeom prst="rect">
            <a:avLst/>
          </a:prstGeom>
        </p:spPr>
      </p:pic>
    </p:spTree>
    <p:extLst>
      <p:ext uri="{BB962C8B-B14F-4D97-AF65-F5344CB8AC3E}">
        <p14:creationId xmlns:p14="http://schemas.microsoft.com/office/powerpoint/2010/main" val="7227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5D4D1-1F19-5DBD-A029-0756DB2F1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8" name="Google Shape;342;p25">
            <a:extLst>
              <a:ext uri="{FF2B5EF4-FFF2-40B4-BE49-F238E27FC236}">
                <a16:creationId xmlns:a16="http://schemas.microsoft.com/office/drawing/2014/main" id="{C97B9522-EEC8-E0C4-34DC-59AF8BF324CE}"/>
              </a:ext>
            </a:extLst>
          </p:cNvPr>
          <p:cNvSpPr txBox="1">
            <a:spLocks/>
          </p:cNvSpPr>
          <p:nvPr/>
        </p:nvSpPr>
        <p:spPr>
          <a:xfrm>
            <a:off x="139163" y="155961"/>
            <a:ext cx="5524446" cy="8860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4800" dirty="0">
                <a:solidFill>
                  <a:schemeClr val="accent5"/>
                </a:solidFill>
              </a:rPr>
              <a:t>Architectural Flow</a:t>
            </a:r>
          </a:p>
        </p:txBody>
      </p:sp>
      <p:sp>
        <p:nvSpPr>
          <p:cNvPr id="9" name="Google Shape;343;p25">
            <a:extLst>
              <a:ext uri="{FF2B5EF4-FFF2-40B4-BE49-F238E27FC236}">
                <a16:creationId xmlns:a16="http://schemas.microsoft.com/office/drawing/2014/main" id="{ABEC3496-3CE4-CE21-9BF5-BEE37409AFE5}"/>
              </a:ext>
            </a:extLst>
          </p:cNvPr>
          <p:cNvSpPr txBox="1">
            <a:spLocks/>
          </p:cNvSpPr>
          <p:nvPr/>
        </p:nvSpPr>
        <p:spPr>
          <a:xfrm>
            <a:off x="2441958" y="2635011"/>
            <a:ext cx="4366763" cy="251367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spcAft>
                <a:spcPts val="800"/>
              </a:spcAft>
              <a:buFont typeface="Barlow Light"/>
              <a:buNone/>
            </a:pPr>
            <a:r>
              <a:rPr lang="en-IN" sz="2000" b="1" dirty="0"/>
              <a:t>Step 3: Ordering service puts transaction into order and forwards them to peer in the Consensus Network in the form of Proposals. Proposal is an unsigned block shared by the ordering services, containing batch of Ordered Transactions</a:t>
            </a:r>
          </a:p>
        </p:txBody>
      </p:sp>
      <p:pic>
        <p:nvPicPr>
          <p:cNvPr id="5" name="Picture 4">
            <a:extLst>
              <a:ext uri="{FF2B5EF4-FFF2-40B4-BE49-F238E27FC236}">
                <a16:creationId xmlns:a16="http://schemas.microsoft.com/office/drawing/2014/main" id="{7E5E1A30-06D6-9D0A-D4C7-DEFDA9FB035B}"/>
              </a:ext>
            </a:extLst>
          </p:cNvPr>
          <p:cNvPicPr>
            <a:picLocks noChangeAspect="1"/>
          </p:cNvPicPr>
          <p:nvPr/>
        </p:nvPicPr>
        <p:blipFill rotWithShape="1">
          <a:blip r:embed="rId2"/>
          <a:srcRect l="3776" t="10638" r="3776" b="8183"/>
          <a:stretch/>
        </p:blipFill>
        <p:spPr>
          <a:xfrm>
            <a:off x="2681249" y="858459"/>
            <a:ext cx="3781502" cy="1776552"/>
          </a:xfrm>
          <a:prstGeom prst="rect">
            <a:avLst/>
          </a:prstGeom>
        </p:spPr>
      </p:pic>
    </p:spTree>
    <p:extLst>
      <p:ext uri="{BB962C8B-B14F-4D97-AF65-F5344CB8AC3E}">
        <p14:creationId xmlns:p14="http://schemas.microsoft.com/office/powerpoint/2010/main" val="771530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5D4D1-1F19-5DBD-A029-0756DB2F1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8" name="Google Shape;342;p25">
            <a:extLst>
              <a:ext uri="{FF2B5EF4-FFF2-40B4-BE49-F238E27FC236}">
                <a16:creationId xmlns:a16="http://schemas.microsoft.com/office/drawing/2014/main" id="{C97B9522-EEC8-E0C4-34DC-59AF8BF324CE}"/>
              </a:ext>
            </a:extLst>
          </p:cNvPr>
          <p:cNvSpPr txBox="1">
            <a:spLocks/>
          </p:cNvSpPr>
          <p:nvPr/>
        </p:nvSpPr>
        <p:spPr>
          <a:xfrm>
            <a:off x="139163" y="155961"/>
            <a:ext cx="5524446" cy="8860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4800" dirty="0">
                <a:solidFill>
                  <a:schemeClr val="accent5"/>
                </a:solidFill>
              </a:rPr>
              <a:t>Architectural Flow</a:t>
            </a:r>
          </a:p>
        </p:txBody>
      </p:sp>
      <p:sp>
        <p:nvSpPr>
          <p:cNvPr id="9" name="Google Shape;343;p25">
            <a:extLst>
              <a:ext uri="{FF2B5EF4-FFF2-40B4-BE49-F238E27FC236}">
                <a16:creationId xmlns:a16="http://schemas.microsoft.com/office/drawing/2014/main" id="{ABEC3496-3CE4-CE21-9BF5-BEE37409AFE5}"/>
              </a:ext>
            </a:extLst>
          </p:cNvPr>
          <p:cNvSpPr txBox="1">
            <a:spLocks/>
          </p:cNvSpPr>
          <p:nvPr/>
        </p:nvSpPr>
        <p:spPr>
          <a:xfrm>
            <a:off x="2388618" y="2885069"/>
            <a:ext cx="4366763" cy="251367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spcAft>
                <a:spcPts val="800"/>
              </a:spcAft>
              <a:buFont typeface="Barlow Light"/>
              <a:buNone/>
            </a:pPr>
            <a:r>
              <a:rPr lang="en-IN" sz="2000" b="1" dirty="0"/>
              <a:t>Step 4: Each peer verifies the proposal’s content in the simulator and creates a block which consists of verified transactions. Blocks are send to consensus gate which performs YAC Consensus logic</a:t>
            </a:r>
          </a:p>
        </p:txBody>
      </p:sp>
      <p:pic>
        <p:nvPicPr>
          <p:cNvPr id="7" name="Picture 6">
            <a:extLst>
              <a:ext uri="{FF2B5EF4-FFF2-40B4-BE49-F238E27FC236}">
                <a16:creationId xmlns:a16="http://schemas.microsoft.com/office/drawing/2014/main" id="{339F8800-166D-42C5-17AD-5A1416978832}"/>
              </a:ext>
            </a:extLst>
          </p:cNvPr>
          <p:cNvPicPr>
            <a:picLocks noChangeAspect="1"/>
          </p:cNvPicPr>
          <p:nvPr/>
        </p:nvPicPr>
        <p:blipFill rotWithShape="1">
          <a:blip r:embed="rId2"/>
          <a:srcRect l="6457" t="6435" r="8399" b="4813"/>
          <a:stretch/>
        </p:blipFill>
        <p:spPr>
          <a:xfrm>
            <a:off x="3129433" y="868936"/>
            <a:ext cx="2885132" cy="2144955"/>
          </a:xfrm>
          <a:prstGeom prst="rect">
            <a:avLst/>
          </a:prstGeom>
        </p:spPr>
      </p:pic>
    </p:spTree>
    <p:extLst>
      <p:ext uri="{BB962C8B-B14F-4D97-AF65-F5344CB8AC3E}">
        <p14:creationId xmlns:p14="http://schemas.microsoft.com/office/powerpoint/2010/main" val="2266914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5D4D1-1F19-5DBD-A029-0756DB2F1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8" name="Google Shape;342;p25">
            <a:extLst>
              <a:ext uri="{FF2B5EF4-FFF2-40B4-BE49-F238E27FC236}">
                <a16:creationId xmlns:a16="http://schemas.microsoft.com/office/drawing/2014/main" id="{C97B9522-EEC8-E0C4-34DC-59AF8BF324CE}"/>
              </a:ext>
            </a:extLst>
          </p:cNvPr>
          <p:cNvSpPr txBox="1">
            <a:spLocks/>
          </p:cNvSpPr>
          <p:nvPr/>
        </p:nvSpPr>
        <p:spPr>
          <a:xfrm>
            <a:off x="139163" y="155961"/>
            <a:ext cx="5524446" cy="8860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4800" dirty="0">
                <a:solidFill>
                  <a:schemeClr val="accent5"/>
                </a:solidFill>
              </a:rPr>
              <a:t>Architectural Flow</a:t>
            </a:r>
          </a:p>
        </p:txBody>
      </p:sp>
      <p:sp>
        <p:nvSpPr>
          <p:cNvPr id="9" name="Google Shape;343;p25">
            <a:extLst>
              <a:ext uri="{FF2B5EF4-FFF2-40B4-BE49-F238E27FC236}">
                <a16:creationId xmlns:a16="http://schemas.microsoft.com/office/drawing/2014/main" id="{ABEC3496-3CE4-CE21-9BF5-BEE37409AFE5}"/>
              </a:ext>
            </a:extLst>
          </p:cNvPr>
          <p:cNvSpPr txBox="1">
            <a:spLocks/>
          </p:cNvSpPr>
          <p:nvPr/>
        </p:nvSpPr>
        <p:spPr>
          <a:xfrm>
            <a:off x="2388617" y="2963041"/>
            <a:ext cx="4366763" cy="251367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spcAft>
                <a:spcPts val="800"/>
              </a:spcAft>
              <a:buFont typeface="Barlow Light"/>
              <a:buNone/>
            </a:pPr>
            <a:r>
              <a:rPr lang="en-IN" sz="2000" b="1" dirty="0"/>
              <a:t>Step 5: Order list of peers is determined and a Leader is elected based on the YAC Consensus Logic. Each peer casts a vote by signing and sending their proposed block to leader.</a:t>
            </a:r>
          </a:p>
        </p:txBody>
      </p:sp>
      <p:pic>
        <p:nvPicPr>
          <p:cNvPr id="4" name="Picture 3">
            <a:extLst>
              <a:ext uri="{FF2B5EF4-FFF2-40B4-BE49-F238E27FC236}">
                <a16:creationId xmlns:a16="http://schemas.microsoft.com/office/drawing/2014/main" id="{71FB6CFF-1767-B105-F04D-9EEB02EFDEA4}"/>
              </a:ext>
            </a:extLst>
          </p:cNvPr>
          <p:cNvPicPr>
            <a:picLocks noChangeAspect="1"/>
          </p:cNvPicPr>
          <p:nvPr/>
        </p:nvPicPr>
        <p:blipFill rotWithShape="1">
          <a:blip r:embed="rId2"/>
          <a:srcRect l="2433" t="1716" r="2880" b="6419"/>
          <a:stretch/>
        </p:blipFill>
        <p:spPr>
          <a:xfrm>
            <a:off x="2744834" y="860960"/>
            <a:ext cx="3654330" cy="2403260"/>
          </a:xfrm>
          <a:prstGeom prst="rect">
            <a:avLst/>
          </a:prstGeom>
        </p:spPr>
      </p:pic>
    </p:spTree>
    <p:extLst>
      <p:ext uri="{BB962C8B-B14F-4D97-AF65-F5344CB8AC3E}">
        <p14:creationId xmlns:p14="http://schemas.microsoft.com/office/powerpoint/2010/main" val="527244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5D4D1-1F19-5DBD-A029-0756DB2F1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
        <p:nvSpPr>
          <p:cNvPr id="8" name="Google Shape;342;p25">
            <a:extLst>
              <a:ext uri="{FF2B5EF4-FFF2-40B4-BE49-F238E27FC236}">
                <a16:creationId xmlns:a16="http://schemas.microsoft.com/office/drawing/2014/main" id="{C97B9522-EEC8-E0C4-34DC-59AF8BF324CE}"/>
              </a:ext>
            </a:extLst>
          </p:cNvPr>
          <p:cNvSpPr txBox="1">
            <a:spLocks/>
          </p:cNvSpPr>
          <p:nvPr/>
        </p:nvSpPr>
        <p:spPr>
          <a:xfrm>
            <a:off x="139163" y="155961"/>
            <a:ext cx="5524446" cy="8860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4800" dirty="0">
                <a:solidFill>
                  <a:schemeClr val="accent5"/>
                </a:solidFill>
              </a:rPr>
              <a:t>Architectural Flow</a:t>
            </a:r>
          </a:p>
        </p:txBody>
      </p:sp>
      <p:sp>
        <p:nvSpPr>
          <p:cNvPr id="9" name="Google Shape;343;p25">
            <a:extLst>
              <a:ext uri="{FF2B5EF4-FFF2-40B4-BE49-F238E27FC236}">
                <a16:creationId xmlns:a16="http://schemas.microsoft.com/office/drawing/2014/main" id="{ABEC3496-3CE4-CE21-9BF5-BEE37409AFE5}"/>
              </a:ext>
            </a:extLst>
          </p:cNvPr>
          <p:cNvSpPr txBox="1">
            <a:spLocks/>
          </p:cNvSpPr>
          <p:nvPr/>
        </p:nvSpPr>
        <p:spPr>
          <a:xfrm>
            <a:off x="2388618" y="2885069"/>
            <a:ext cx="4366763" cy="251367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spcAft>
                <a:spcPts val="800"/>
              </a:spcAft>
              <a:buFont typeface="Barlow Light"/>
              <a:buNone/>
            </a:pPr>
            <a:r>
              <a:rPr lang="en-IN" sz="2000" b="1" dirty="0"/>
              <a:t>Step 6: Once the leader receives enough signed proposed blocks (2/3</a:t>
            </a:r>
            <a:r>
              <a:rPr lang="en-IN" sz="2000" b="1" baseline="30000" dirty="0"/>
              <a:t>rd</a:t>
            </a:r>
            <a:r>
              <a:rPr lang="en-IN" sz="2000" b="1" dirty="0"/>
              <a:t> of peers), it starts to send commit message, thus indicating blocks can be added to the database by applying to chain.</a:t>
            </a:r>
          </a:p>
        </p:txBody>
      </p:sp>
      <p:pic>
        <p:nvPicPr>
          <p:cNvPr id="10" name="Picture 9">
            <a:extLst>
              <a:ext uri="{FF2B5EF4-FFF2-40B4-BE49-F238E27FC236}">
                <a16:creationId xmlns:a16="http://schemas.microsoft.com/office/drawing/2014/main" id="{01B1EACE-E22E-9BD7-AA27-6C21BA3804BA}"/>
              </a:ext>
            </a:extLst>
          </p:cNvPr>
          <p:cNvPicPr>
            <a:picLocks noChangeAspect="1"/>
          </p:cNvPicPr>
          <p:nvPr/>
        </p:nvPicPr>
        <p:blipFill rotWithShape="1">
          <a:blip r:embed="rId2"/>
          <a:srcRect t="4355" r="1849" b="38914"/>
          <a:stretch/>
        </p:blipFill>
        <p:spPr>
          <a:xfrm>
            <a:off x="1292108" y="871920"/>
            <a:ext cx="6559781" cy="2183219"/>
          </a:xfrm>
          <a:prstGeom prst="rect">
            <a:avLst/>
          </a:prstGeom>
        </p:spPr>
      </p:pic>
    </p:spTree>
    <p:extLst>
      <p:ext uri="{BB962C8B-B14F-4D97-AF65-F5344CB8AC3E}">
        <p14:creationId xmlns:p14="http://schemas.microsoft.com/office/powerpoint/2010/main" val="4111863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5D4D1-1F19-5DBD-A029-0756DB2F1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
        <p:nvSpPr>
          <p:cNvPr id="8" name="Google Shape;342;p25">
            <a:extLst>
              <a:ext uri="{FF2B5EF4-FFF2-40B4-BE49-F238E27FC236}">
                <a16:creationId xmlns:a16="http://schemas.microsoft.com/office/drawing/2014/main" id="{C97B9522-EEC8-E0C4-34DC-59AF8BF324CE}"/>
              </a:ext>
            </a:extLst>
          </p:cNvPr>
          <p:cNvSpPr txBox="1">
            <a:spLocks/>
          </p:cNvSpPr>
          <p:nvPr/>
        </p:nvSpPr>
        <p:spPr>
          <a:xfrm>
            <a:off x="139163" y="155961"/>
            <a:ext cx="5524446" cy="8860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4800" dirty="0">
                <a:solidFill>
                  <a:schemeClr val="accent5"/>
                </a:solidFill>
              </a:rPr>
              <a:t>Architectural Flow</a:t>
            </a:r>
          </a:p>
        </p:txBody>
      </p:sp>
      <p:sp>
        <p:nvSpPr>
          <p:cNvPr id="9" name="Google Shape;343;p25">
            <a:extLst>
              <a:ext uri="{FF2B5EF4-FFF2-40B4-BE49-F238E27FC236}">
                <a16:creationId xmlns:a16="http://schemas.microsoft.com/office/drawing/2014/main" id="{ABEC3496-3CE4-CE21-9BF5-BEE37409AFE5}"/>
              </a:ext>
            </a:extLst>
          </p:cNvPr>
          <p:cNvSpPr txBox="1">
            <a:spLocks/>
          </p:cNvSpPr>
          <p:nvPr/>
        </p:nvSpPr>
        <p:spPr>
          <a:xfrm>
            <a:off x="2388618" y="2885069"/>
            <a:ext cx="4366763" cy="251367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spcAft>
                <a:spcPts val="800"/>
              </a:spcAft>
              <a:buFont typeface="Barlow Light"/>
              <a:buNone/>
            </a:pPr>
            <a:endParaRPr lang="en-IN" sz="2000" b="1" dirty="0"/>
          </a:p>
        </p:txBody>
      </p:sp>
      <p:pic>
        <p:nvPicPr>
          <p:cNvPr id="10" name="Picture 9">
            <a:extLst>
              <a:ext uri="{FF2B5EF4-FFF2-40B4-BE49-F238E27FC236}">
                <a16:creationId xmlns:a16="http://schemas.microsoft.com/office/drawing/2014/main" id="{01B1EACE-E22E-9BD7-AA27-6C21BA3804BA}"/>
              </a:ext>
            </a:extLst>
          </p:cNvPr>
          <p:cNvPicPr>
            <a:picLocks noChangeAspect="1"/>
          </p:cNvPicPr>
          <p:nvPr/>
        </p:nvPicPr>
        <p:blipFill rotWithShape="1">
          <a:blip r:embed="rId2"/>
          <a:srcRect t="4637"/>
          <a:stretch/>
        </p:blipFill>
        <p:spPr>
          <a:xfrm>
            <a:off x="2317136" y="973456"/>
            <a:ext cx="4509725" cy="2476396"/>
          </a:xfrm>
          <a:prstGeom prst="rect">
            <a:avLst/>
          </a:prstGeom>
        </p:spPr>
      </p:pic>
      <p:sp>
        <p:nvSpPr>
          <p:cNvPr id="6" name="Google Shape;343;p25">
            <a:extLst>
              <a:ext uri="{FF2B5EF4-FFF2-40B4-BE49-F238E27FC236}">
                <a16:creationId xmlns:a16="http://schemas.microsoft.com/office/drawing/2014/main" id="{7B17935F-4852-D719-1221-F7B8D1D4E15F}"/>
              </a:ext>
            </a:extLst>
          </p:cNvPr>
          <p:cNvSpPr txBox="1">
            <a:spLocks/>
          </p:cNvSpPr>
          <p:nvPr/>
        </p:nvSpPr>
        <p:spPr>
          <a:xfrm>
            <a:off x="2541018" y="3037469"/>
            <a:ext cx="4366763" cy="251367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spcAft>
                <a:spcPts val="800"/>
              </a:spcAft>
              <a:buFont typeface="Barlow Light"/>
              <a:buNone/>
            </a:pPr>
            <a:r>
              <a:rPr lang="en-IN" sz="2000" b="1" dirty="0"/>
              <a:t>Once the commit message has been sent, proposed block becomes next block in the chain of every peer via the Synchronizer.</a:t>
            </a:r>
          </a:p>
        </p:txBody>
      </p:sp>
    </p:spTree>
    <p:extLst>
      <p:ext uri="{BB962C8B-B14F-4D97-AF65-F5344CB8AC3E}">
        <p14:creationId xmlns:p14="http://schemas.microsoft.com/office/powerpoint/2010/main" val="1269383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274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path path="circle">
            <a:fillToRect l="100000" t="100000"/>
          </a:path>
          <a:tileRect r="-100000" b="-100000"/>
        </a:gradFill>
        <a:effectLst/>
      </p:bgPr>
    </p:bg>
    <p:spTree>
      <p:nvGrpSpPr>
        <p:cNvPr id="1" name="Shape 71"/>
        <p:cNvGrpSpPr/>
        <p:nvPr/>
      </p:nvGrpSpPr>
      <p:grpSpPr>
        <a:xfrm>
          <a:off x="0" y="0"/>
          <a:ext cx="0" cy="0"/>
          <a:chOff x="0" y="0"/>
          <a:chExt cx="0" cy="0"/>
        </a:xfrm>
      </p:grpSpPr>
      <p:grpSp>
        <p:nvGrpSpPr>
          <p:cNvPr id="61" name="Grupo 60">
            <a:extLst>
              <a:ext uri="{FF2B5EF4-FFF2-40B4-BE49-F238E27FC236}">
                <a16:creationId xmlns:a16="http://schemas.microsoft.com/office/drawing/2014/main" id="{7B26CBDF-DC18-0E4C-98B9-BDF97A5A70BC}"/>
              </a:ext>
            </a:extLst>
          </p:cNvPr>
          <p:cNvGrpSpPr/>
          <p:nvPr/>
        </p:nvGrpSpPr>
        <p:grpSpPr>
          <a:xfrm>
            <a:off x="5060948" y="-588552"/>
            <a:ext cx="3569633" cy="5559504"/>
            <a:chOff x="1019213" y="3964719"/>
            <a:chExt cx="438896" cy="683556"/>
          </a:xfrm>
        </p:grpSpPr>
        <p:sp>
          <p:nvSpPr>
            <p:cNvPr id="62" name="Google Shape;1271;p46">
              <a:extLst>
                <a:ext uri="{FF2B5EF4-FFF2-40B4-BE49-F238E27FC236}">
                  <a16:creationId xmlns:a16="http://schemas.microsoft.com/office/drawing/2014/main" id="{77F5EF97-915B-B742-98FE-5669BAF437C0}"/>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2;p46">
              <a:extLst>
                <a:ext uri="{FF2B5EF4-FFF2-40B4-BE49-F238E27FC236}">
                  <a16:creationId xmlns:a16="http://schemas.microsoft.com/office/drawing/2014/main" id="{3B55732B-23AE-0445-9915-9F2B0547BFCF}"/>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3;p46">
              <a:extLst>
                <a:ext uri="{FF2B5EF4-FFF2-40B4-BE49-F238E27FC236}">
                  <a16:creationId xmlns:a16="http://schemas.microsoft.com/office/drawing/2014/main" id="{3B9CF58F-FBB0-A84E-9F2D-09E8680C81E4}"/>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4;p46">
              <a:extLst>
                <a:ext uri="{FF2B5EF4-FFF2-40B4-BE49-F238E27FC236}">
                  <a16:creationId xmlns:a16="http://schemas.microsoft.com/office/drawing/2014/main" id="{1325D2DD-A517-4B41-AB4D-5CA2069C4208}"/>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5;p46">
              <a:extLst>
                <a:ext uri="{FF2B5EF4-FFF2-40B4-BE49-F238E27FC236}">
                  <a16:creationId xmlns:a16="http://schemas.microsoft.com/office/drawing/2014/main" id="{6C3E58E2-DF2C-D847-85B6-CF08285671EE}"/>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6;p46">
              <a:extLst>
                <a:ext uri="{FF2B5EF4-FFF2-40B4-BE49-F238E27FC236}">
                  <a16:creationId xmlns:a16="http://schemas.microsoft.com/office/drawing/2014/main" id="{0031A356-4BE9-7048-B09A-849D92D1FB3B}"/>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77;p46">
              <a:extLst>
                <a:ext uri="{FF2B5EF4-FFF2-40B4-BE49-F238E27FC236}">
                  <a16:creationId xmlns:a16="http://schemas.microsoft.com/office/drawing/2014/main" id="{57A334E3-FA10-6543-AECA-90CA810F6995}"/>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78;p46">
              <a:extLst>
                <a:ext uri="{FF2B5EF4-FFF2-40B4-BE49-F238E27FC236}">
                  <a16:creationId xmlns:a16="http://schemas.microsoft.com/office/drawing/2014/main" id="{97318C7F-80D3-B04E-B9EB-E131520920F4}"/>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79;p46">
              <a:extLst>
                <a:ext uri="{FF2B5EF4-FFF2-40B4-BE49-F238E27FC236}">
                  <a16:creationId xmlns:a16="http://schemas.microsoft.com/office/drawing/2014/main" id="{AF3C7D5E-8182-1048-84FB-D760F9894C40}"/>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0;p46">
              <a:extLst>
                <a:ext uri="{FF2B5EF4-FFF2-40B4-BE49-F238E27FC236}">
                  <a16:creationId xmlns:a16="http://schemas.microsoft.com/office/drawing/2014/main" id="{489ABFCD-B008-B140-8676-E86D86EDD9EF}"/>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281;p46">
              <a:extLst>
                <a:ext uri="{FF2B5EF4-FFF2-40B4-BE49-F238E27FC236}">
                  <a16:creationId xmlns:a16="http://schemas.microsoft.com/office/drawing/2014/main" id="{40AABA68-FEAE-794F-B35A-7BF2188FDF1D}"/>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282;p46">
              <a:extLst>
                <a:ext uri="{FF2B5EF4-FFF2-40B4-BE49-F238E27FC236}">
                  <a16:creationId xmlns:a16="http://schemas.microsoft.com/office/drawing/2014/main" id="{85934EB1-44EA-214D-8F6A-5FA636F66F35}"/>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283;p46">
              <a:extLst>
                <a:ext uri="{FF2B5EF4-FFF2-40B4-BE49-F238E27FC236}">
                  <a16:creationId xmlns:a16="http://schemas.microsoft.com/office/drawing/2014/main" id="{1EA2C423-6846-214B-8C65-916692D3A30E}"/>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284;p46">
              <a:extLst>
                <a:ext uri="{FF2B5EF4-FFF2-40B4-BE49-F238E27FC236}">
                  <a16:creationId xmlns:a16="http://schemas.microsoft.com/office/drawing/2014/main" id="{625D4181-8B66-B44E-9D8A-09DB75CA8799}"/>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285;p46">
              <a:extLst>
                <a:ext uri="{FF2B5EF4-FFF2-40B4-BE49-F238E27FC236}">
                  <a16:creationId xmlns:a16="http://schemas.microsoft.com/office/drawing/2014/main" id="{AC80E4E8-E650-2A41-A6F4-34417C82D4ED}"/>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286;p46">
              <a:extLst>
                <a:ext uri="{FF2B5EF4-FFF2-40B4-BE49-F238E27FC236}">
                  <a16:creationId xmlns:a16="http://schemas.microsoft.com/office/drawing/2014/main" id="{CFE2CFDB-33DD-5342-9AE8-FE8201DFF3AB}"/>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287;p46">
              <a:extLst>
                <a:ext uri="{FF2B5EF4-FFF2-40B4-BE49-F238E27FC236}">
                  <a16:creationId xmlns:a16="http://schemas.microsoft.com/office/drawing/2014/main" id="{6772935E-2B6A-5849-B5B9-D5250B4150F2}"/>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288;p46">
              <a:extLst>
                <a:ext uri="{FF2B5EF4-FFF2-40B4-BE49-F238E27FC236}">
                  <a16:creationId xmlns:a16="http://schemas.microsoft.com/office/drawing/2014/main" id="{741D63C1-626A-0341-9F13-21C6353BC368}"/>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289;p46">
              <a:extLst>
                <a:ext uri="{FF2B5EF4-FFF2-40B4-BE49-F238E27FC236}">
                  <a16:creationId xmlns:a16="http://schemas.microsoft.com/office/drawing/2014/main" id="{7E6F248C-307D-CE4B-AB08-C47A7EE2C7E1}"/>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290;p46">
              <a:extLst>
                <a:ext uri="{FF2B5EF4-FFF2-40B4-BE49-F238E27FC236}">
                  <a16:creationId xmlns:a16="http://schemas.microsoft.com/office/drawing/2014/main" id="{17FB26FF-1659-C44E-B94D-2B343B1D577A}"/>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291;p46">
              <a:extLst>
                <a:ext uri="{FF2B5EF4-FFF2-40B4-BE49-F238E27FC236}">
                  <a16:creationId xmlns:a16="http://schemas.microsoft.com/office/drawing/2014/main" id="{F1C4DA58-4D5F-FA4D-BD9A-056029406DE2}"/>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292;p46">
              <a:extLst>
                <a:ext uri="{FF2B5EF4-FFF2-40B4-BE49-F238E27FC236}">
                  <a16:creationId xmlns:a16="http://schemas.microsoft.com/office/drawing/2014/main" id="{6A755387-9E96-4148-8E6F-C5A944634750}"/>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293;p46">
              <a:extLst>
                <a:ext uri="{FF2B5EF4-FFF2-40B4-BE49-F238E27FC236}">
                  <a16:creationId xmlns:a16="http://schemas.microsoft.com/office/drawing/2014/main" id="{55D1D98D-31B1-0347-B82F-E4609CFD3F7E}"/>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1294;p46">
              <a:extLst>
                <a:ext uri="{FF2B5EF4-FFF2-40B4-BE49-F238E27FC236}">
                  <a16:creationId xmlns:a16="http://schemas.microsoft.com/office/drawing/2014/main" id="{DB899E50-DCE1-254C-87FC-63519D8E2946}"/>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295;p46">
              <a:extLst>
                <a:ext uri="{FF2B5EF4-FFF2-40B4-BE49-F238E27FC236}">
                  <a16:creationId xmlns:a16="http://schemas.microsoft.com/office/drawing/2014/main" id="{72CB11FE-FCE7-4E45-8440-6CB913E1CB2B}"/>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2" name="Google Shape;72;p11"/>
          <p:cNvSpPr txBox="1">
            <a:spLocks noGrp="1"/>
          </p:cNvSpPr>
          <p:nvPr>
            <p:ph type="ctrTitle"/>
          </p:nvPr>
        </p:nvSpPr>
        <p:spPr>
          <a:xfrm>
            <a:off x="335460" y="1686417"/>
            <a:ext cx="5110800" cy="241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9E44"/>
                </a:solidFill>
              </a:rPr>
              <a:t>Hypledger Iroha</a:t>
            </a:r>
            <a:br>
              <a:rPr lang="en" dirty="0">
                <a:solidFill>
                  <a:srgbClr val="FF9E44"/>
                </a:solidFill>
              </a:rPr>
            </a:br>
            <a:r>
              <a:rPr lang="en" dirty="0">
                <a:solidFill>
                  <a:srgbClr val="FF9E44"/>
                </a:solidFill>
              </a:rPr>
              <a:t>  </a:t>
            </a:r>
            <a:r>
              <a:rPr lang="en" sz="1800" dirty="0">
                <a:solidFill>
                  <a:srgbClr val="FF9E44"/>
                </a:solidFill>
              </a:rPr>
              <a:t>    Permissioned Blockchain Framework</a:t>
            </a:r>
            <a:endParaRPr dirty="0">
              <a:solidFill>
                <a:srgbClr val="FF9E44"/>
              </a:solidFill>
            </a:endParaRPr>
          </a:p>
        </p:txBody>
      </p:sp>
      <p:pic>
        <p:nvPicPr>
          <p:cNvPr id="1026" name="Picture 2" descr="Hyperledger Welcomes Iroha – Hyperledger Foundation">
            <a:extLst>
              <a:ext uri="{FF2B5EF4-FFF2-40B4-BE49-F238E27FC236}">
                <a16:creationId xmlns:a16="http://schemas.microsoft.com/office/drawing/2014/main" id="{D8C7B641-F899-9EF1-24C9-E1BA92CB50D4}"/>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b="18421"/>
          <a:stretch/>
        </p:blipFill>
        <p:spPr bwMode="auto">
          <a:xfrm rot="21390984" flipH="1">
            <a:off x="6663564" y="2102637"/>
            <a:ext cx="943063" cy="941337"/>
          </a:xfrm>
          <a:prstGeom prst="rect">
            <a:avLst/>
          </a:prstGeom>
          <a:noFill/>
          <a:scene3d>
            <a:camera prst="isometricOffAxis1Left">
              <a:rot lat="903794" lon="3032198" rev="21257238"/>
            </a:camera>
            <a:lightRig rig="threePt" dir="t"/>
          </a:scene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0"/>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PROJECT BAKONG </a:t>
            </a:r>
            <a:endParaRPr dirty="0"/>
          </a:p>
        </p:txBody>
      </p:sp>
      <p:sp>
        <p:nvSpPr>
          <p:cNvPr id="605" name="Google Shape;605;p4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606" name="Google Shape;606;p40"/>
          <p:cNvSpPr/>
          <p:nvPr/>
        </p:nvSpPr>
        <p:spPr>
          <a:xfrm>
            <a:off x="855300" y="1363400"/>
            <a:ext cx="3649200" cy="1584600"/>
          </a:xfrm>
          <a:prstGeom prst="rect">
            <a:avLst/>
          </a:prstGeom>
          <a:gradFill>
            <a:gsLst>
              <a:gs pos="0">
                <a:srgbClr val="FFFFFF">
                  <a:alpha val="29803"/>
                </a:srgbClr>
              </a:gs>
              <a:gs pos="100000">
                <a:srgbClr val="FFFFFF">
                  <a:alpha val="0"/>
                </a:srgbClr>
              </a:gs>
            </a:gsLst>
            <a:lin ang="0" scaled="0"/>
          </a:gra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IN" sz="1600" dirty="0">
                <a:solidFill>
                  <a:schemeClr val="dk1"/>
                </a:solidFill>
                <a:latin typeface="Barlow Light"/>
                <a:ea typeface="Barlow Light"/>
                <a:cs typeface="Barlow Light"/>
                <a:sym typeface="Barlow Light"/>
              </a:rPr>
              <a:t>Project Initiated and sponsored by the </a:t>
            </a:r>
            <a:r>
              <a:rPr lang="en-IN" sz="1600" b="1" u="sng" dirty="0">
                <a:solidFill>
                  <a:schemeClr val="dk1"/>
                </a:solidFill>
                <a:latin typeface="Barlow Light"/>
                <a:ea typeface="Barlow Light"/>
                <a:cs typeface="Barlow Light"/>
                <a:sym typeface="Barlow Light"/>
              </a:rPr>
              <a:t>National Bank of Cambodia</a:t>
            </a:r>
            <a:r>
              <a:rPr lang="en-IN" sz="1600" dirty="0">
                <a:solidFill>
                  <a:schemeClr val="dk1"/>
                </a:solidFill>
                <a:latin typeface="Barlow Light"/>
                <a:ea typeface="Barlow Light"/>
                <a:cs typeface="Barlow Light"/>
                <a:sym typeface="Barlow Light"/>
              </a:rPr>
              <a:t>, the Country’s Central bank.</a:t>
            </a:r>
            <a:endParaRPr sz="1600" dirty="0">
              <a:solidFill>
                <a:schemeClr val="dk1"/>
              </a:solidFill>
              <a:latin typeface="Barlow Light"/>
              <a:ea typeface="Barlow Light"/>
              <a:cs typeface="Barlow Light"/>
              <a:sym typeface="Barlow Light"/>
            </a:endParaRPr>
          </a:p>
        </p:txBody>
      </p:sp>
      <p:sp>
        <p:nvSpPr>
          <p:cNvPr id="607" name="Google Shape;607;p40"/>
          <p:cNvSpPr/>
          <p:nvPr/>
        </p:nvSpPr>
        <p:spPr>
          <a:xfrm>
            <a:off x="4655554" y="1363400"/>
            <a:ext cx="3649200" cy="15846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IN" sz="1600" dirty="0">
                <a:solidFill>
                  <a:schemeClr val="dk1"/>
                </a:solidFill>
                <a:latin typeface="Barlow Light"/>
                <a:ea typeface="Barlow Light"/>
                <a:cs typeface="Barlow Light"/>
                <a:sym typeface="Barlow Light"/>
              </a:rPr>
              <a:t>World’s First </a:t>
            </a:r>
            <a:r>
              <a:rPr lang="en-IN" sz="1600" b="1" u="sng" dirty="0">
                <a:solidFill>
                  <a:schemeClr val="dk1"/>
                </a:solidFill>
                <a:latin typeface="Barlow Light"/>
                <a:ea typeface="Barlow Light"/>
                <a:cs typeface="Barlow Light"/>
                <a:sym typeface="Barlow Light"/>
              </a:rPr>
              <a:t>Retail Payment Application </a:t>
            </a:r>
            <a:r>
              <a:rPr lang="en-IN" sz="1600" dirty="0">
                <a:solidFill>
                  <a:schemeClr val="dk1"/>
                </a:solidFill>
                <a:latin typeface="Barlow Light"/>
                <a:ea typeface="Barlow Light"/>
                <a:cs typeface="Barlow Light"/>
                <a:sym typeface="Barlow Light"/>
              </a:rPr>
              <a:t>that uses Blockchain Technology, launched in October, 2020.</a:t>
            </a:r>
            <a:endParaRPr sz="1600" dirty="0">
              <a:solidFill>
                <a:schemeClr val="dk1"/>
              </a:solidFill>
              <a:latin typeface="Barlow Light"/>
              <a:ea typeface="Barlow Light"/>
              <a:cs typeface="Barlow Light"/>
              <a:sym typeface="Barlow Light"/>
            </a:endParaRPr>
          </a:p>
        </p:txBody>
      </p:sp>
      <p:sp>
        <p:nvSpPr>
          <p:cNvPr id="608" name="Google Shape;608;p40"/>
          <p:cNvSpPr/>
          <p:nvPr/>
        </p:nvSpPr>
        <p:spPr>
          <a:xfrm>
            <a:off x="855300" y="3121900"/>
            <a:ext cx="3649200" cy="1584600"/>
          </a:xfrm>
          <a:prstGeom prst="rect">
            <a:avLst/>
          </a:prstGeom>
          <a:gradFill>
            <a:gsLst>
              <a:gs pos="0">
                <a:srgbClr val="FFFFFF">
                  <a:alpha val="29803"/>
                </a:srgbClr>
              </a:gs>
              <a:gs pos="100000">
                <a:srgbClr val="FFFFFF">
                  <a:alpha val="0"/>
                </a:srgbClr>
              </a:gs>
            </a:gsLst>
            <a:lin ang="0" scaled="0"/>
          </a:gra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r>
              <a:rPr lang="en-IN" sz="1600" b="1" u="sng" dirty="0">
                <a:solidFill>
                  <a:schemeClr val="dk1"/>
                </a:solidFill>
                <a:latin typeface="Barlow Light"/>
                <a:ea typeface="Barlow Light"/>
                <a:cs typeface="Barlow Light"/>
                <a:sym typeface="Barlow Light"/>
              </a:rPr>
              <a:t>Soramitsu</a:t>
            </a:r>
            <a:r>
              <a:rPr lang="en-IN" sz="1600" dirty="0">
                <a:solidFill>
                  <a:schemeClr val="dk1"/>
                </a:solidFill>
                <a:latin typeface="Barlow Light"/>
                <a:ea typeface="Barlow Light"/>
                <a:cs typeface="Barlow Light"/>
                <a:sym typeface="Barlow Light"/>
              </a:rPr>
              <a:t>, the main contributor to Hyperledger Iroha.</a:t>
            </a:r>
            <a:endParaRPr sz="1600" dirty="0">
              <a:solidFill>
                <a:schemeClr val="dk1"/>
              </a:solidFill>
              <a:latin typeface="Barlow Light"/>
              <a:ea typeface="Barlow Light"/>
              <a:cs typeface="Barlow Light"/>
              <a:sym typeface="Barlow Light"/>
            </a:endParaRPr>
          </a:p>
        </p:txBody>
      </p:sp>
      <p:sp>
        <p:nvSpPr>
          <p:cNvPr id="609" name="Google Shape;609;p40"/>
          <p:cNvSpPr/>
          <p:nvPr/>
        </p:nvSpPr>
        <p:spPr>
          <a:xfrm>
            <a:off x="4655554" y="3121900"/>
            <a:ext cx="3649200" cy="15846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IN" sz="1600" dirty="0">
                <a:solidFill>
                  <a:schemeClr val="dk1"/>
                </a:solidFill>
                <a:latin typeface="Barlow Light"/>
                <a:ea typeface="Barlow Light"/>
                <a:cs typeface="Barlow Light"/>
                <a:sym typeface="Barlow Light"/>
              </a:rPr>
              <a:t>First large-scale Quasi-</a:t>
            </a:r>
            <a:r>
              <a:rPr lang="en-IN" sz="1600" b="1" u="sng" dirty="0">
                <a:solidFill>
                  <a:schemeClr val="dk1"/>
                </a:solidFill>
                <a:latin typeface="Barlow Light"/>
                <a:ea typeface="Barlow Light"/>
                <a:cs typeface="Barlow Light"/>
                <a:sym typeface="Barlow Light"/>
              </a:rPr>
              <a:t>Central  Bank Digital Currency </a:t>
            </a:r>
            <a:r>
              <a:rPr lang="en-IN" sz="1600" dirty="0">
                <a:solidFill>
                  <a:schemeClr val="dk1"/>
                </a:solidFill>
                <a:latin typeface="Barlow Light"/>
                <a:ea typeface="Barlow Light"/>
                <a:cs typeface="Barlow Light"/>
                <a:sym typeface="Barlow Light"/>
              </a:rPr>
              <a:t>(CBDC).</a:t>
            </a:r>
            <a:endParaRPr sz="1600" dirty="0">
              <a:solidFill>
                <a:schemeClr val="dk1"/>
              </a:solidFill>
              <a:latin typeface="Barlow Light"/>
              <a:ea typeface="Barlow Light"/>
              <a:cs typeface="Barlow Light"/>
              <a:sym typeface="Barlow Light"/>
            </a:endParaRPr>
          </a:p>
        </p:txBody>
      </p:sp>
      <p:sp>
        <p:nvSpPr>
          <p:cNvPr id="616" name="Google Shape;616;p40"/>
          <p:cNvSpPr/>
          <p:nvPr/>
        </p:nvSpPr>
        <p:spPr>
          <a:xfrm>
            <a:off x="3807513" y="3348952"/>
            <a:ext cx="325482" cy="444054"/>
          </a:xfrm>
          <a:prstGeom prst="rect">
            <a:avLst/>
          </a:prstGeom>
        </p:spPr>
        <p:txBody>
          <a:bodyPr>
            <a:prstTxWarp prst="textPlain">
              <a:avLst/>
            </a:prstTxWarp>
          </a:bodyPr>
          <a:lstStyle/>
          <a:p>
            <a:pPr lvl="0" algn="ctr"/>
            <a:endParaRPr b="1" i="0" dirty="0">
              <a:ln>
                <a:noFill/>
              </a:ln>
              <a:solidFill>
                <a:schemeClr val="dk1"/>
              </a:solidFill>
              <a:latin typeface="Barlow"/>
            </a:endParaRPr>
          </a:p>
        </p:txBody>
      </p:sp>
      <p:pic>
        <p:nvPicPr>
          <p:cNvPr id="1028" name="Picture 4" descr="Bakong by National Bank of Cambodia">
            <a:extLst>
              <a:ext uri="{FF2B5EF4-FFF2-40B4-BE49-F238E27FC236}">
                <a16:creationId xmlns:a16="http://schemas.microsoft.com/office/drawing/2014/main" id="{6AB08E12-FB83-4F74-8FED-AB00CA78D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385" y="1718308"/>
            <a:ext cx="2633285" cy="2633285"/>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 name="Picture 2" descr="បាគង | Bakong – The Next-Generation Mobile Payments">
            <a:extLst>
              <a:ext uri="{FF2B5EF4-FFF2-40B4-BE49-F238E27FC236}">
                <a16:creationId xmlns:a16="http://schemas.microsoft.com/office/drawing/2014/main" id="{DDD723A3-51DA-587B-2E8D-10CEAB87A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813" y="6440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76" name="Google Shape;476;p34"/>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PROJECT BAKONG </a:t>
            </a:r>
            <a:endParaRPr dirty="0"/>
          </a:p>
        </p:txBody>
      </p:sp>
      <p:sp>
        <p:nvSpPr>
          <p:cNvPr id="477" name="Google Shape;477;p34"/>
          <p:cNvSpPr txBox="1">
            <a:spLocks noGrp="1"/>
          </p:cNvSpPr>
          <p:nvPr>
            <p:ph type="body" idx="1"/>
          </p:nvPr>
        </p:nvSpPr>
        <p:spPr>
          <a:xfrm>
            <a:off x="855300" y="1353950"/>
            <a:ext cx="4652365"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2000" dirty="0"/>
              <a:t>NBC, partnered with Blockchain Development Experts, Soramitsu to modernize and digitize the country’s retail payment system with the help of Hyperledger Iroha Blockchain Framework.</a:t>
            </a:r>
          </a:p>
          <a:p>
            <a:pPr marL="0" lvl="0" indent="0" algn="l" rtl="0">
              <a:spcBef>
                <a:spcPts val="0"/>
              </a:spcBef>
              <a:spcAft>
                <a:spcPts val="0"/>
              </a:spcAft>
              <a:buNone/>
            </a:pPr>
            <a:endParaRPr lang="en-IN" sz="2000" dirty="0"/>
          </a:p>
          <a:p>
            <a:pPr marL="0" lvl="0" indent="0" algn="l" rtl="0">
              <a:spcBef>
                <a:spcPts val="0"/>
              </a:spcBef>
              <a:spcAft>
                <a:spcPts val="0"/>
              </a:spcAft>
              <a:buNone/>
            </a:pPr>
            <a:r>
              <a:rPr lang="en-IN" sz="2000" b="1" dirty="0"/>
              <a:t>BAKONG : </a:t>
            </a:r>
            <a:r>
              <a:rPr lang="en-IN" sz="2000" dirty="0"/>
              <a:t>First smart step to create </a:t>
            </a:r>
            <a:r>
              <a:rPr lang="en-IN" sz="2000" b="1" u="sng" dirty="0"/>
              <a:t>fiat-backed Digital Currency</a:t>
            </a:r>
            <a:r>
              <a:rPr lang="en-IN" sz="2000" dirty="0"/>
              <a:t>, individuals can now transfer money and buy from merchants through mobile application.  </a:t>
            </a:r>
            <a:endParaRPr sz="2000" dirty="0"/>
          </a:p>
        </p:txBody>
      </p:sp>
      <p:sp>
        <p:nvSpPr>
          <p:cNvPr id="478" name="Google Shape;478;p3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grpSp>
        <p:nvGrpSpPr>
          <p:cNvPr id="3" name="Group 2">
            <a:extLst>
              <a:ext uri="{FF2B5EF4-FFF2-40B4-BE49-F238E27FC236}">
                <a16:creationId xmlns:a16="http://schemas.microsoft.com/office/drawing/2014/main" id="{2BA67705-523F-0CB4-86A9-D86821123525}"/>
              </a:ext>
            </a:extLst>
          </p:cNvPr>
          <p:cNvGrpSpPr/>
          <p:nvPr/>
        </p:nvGrpSpPr>
        <p:grpSpPr>
          <a:xfrm>
            <a:off x="1781175" y="64400"/>
            <a:ext cx="5581650" cy="819150"/>
            <a:chOff x="1781175" y="64400"/>
            <a:chExt cx="5581650" cy="819150"/>
          </a:xfrm>
        </p:grpSpPr>
        <p:pic>
          <p:nvPicPr>
            <p:cNvPr id="2054" name="Picture 6" descr="SORAMITSU is a Japanese technology company delivering blockchain-based  solutions for enterprises, universities, and governments.">
              <a:extLst>
                <a:ext uri="{FF2B5EF4-FFF2-40B4-BE49-F238E27FC236}">
                  <a16:creationId xmlns:a16="http://schemas.microsoft.com/office/drawing/2014/main" id="{07EAB65B-C2FC-42D3-01D0-21E02C061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64400"/>
              <a:ext cx="5581650" cy="819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749F58E-C187-0066-C5F6-850A78EEA106}"/>
                </a:ext>
              </a:extLst>
            </p:cNvPr>
            <p:cNvSpPr/>
            <p:nvPr/>
          </p:nvSpPr>
          <p:spPr>
            <a:xfrm>
              <a:off x="2059940" y="531995"/>
              <a:ext cx="754380" cy="88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7608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41"/>
        <p:cNvGrpSpPr/>
        <p:nvPr/>
      </p:nvGrpSpPr>
      <p:grpSpPr>
        <a:xfrm>
          <a:off x="0" y="0"/>
          <a:ext cx="0" cy="0"/>
          <a:chOff x="0" y="0"/>
          <a:chExt cx="0" cy="0"/>
        </a:xfrm>
      </p:grpSpPr>
      <p:pic>
        <p:nvPicPr>
          <p:cNvPr id="4098" name="Picture 2" descr="Project Bakong 2020 - A Dollar Free Cambodia? - Nelito Blog">
            <a:extLst>
              <a:ext uri="{FF2B5EF4-FFF2-40B4-BE49-F238E27FC236}">
                <a16:creationId xmlns:a16="http://schemas.microsoft.com/office/drawing/2014/main" id="{CFD1475A-E648-3760-F53E-161B487F38C7}"/>
              </a:ext>
            </a:extLst>
          </p:cNvPr>
          <p:cNvPicPr>
            <a:picLocks noChangeAspect="1" noChangeArrowheads="1"/>
          </p:cNvPicPr>
          <p:nvPr/>
        </p:nvPicPr>
        <p:blipFill rotWithShape="1">
          <a:blip r:embed="rId3">
            <a:duotone>
              <a:schemeClr val="accent5">
                <a:shade val="45000"/>
                <a:satMod val="135000"/>
              </a:schemeClr>
              <a:prstClr val="white"/>
            </a:duotone>
            <a:alphaModFix amt="50000"/>
            <a:extLst>
              <a:ext uri="{28A0092B-C50C-407E-A947-70E740481C1C}">
                <a14:useLocalDpi xmlns:a14="http://schemas.microsoft.com/office/drawing/2010/main" val="0"/>
              </a:ext>
            </a:extLst>
          </a:blip>
          <a:srcRect l="10022" t="66879"/>
          <a:stretch/>
        </p:blipFill>
        <p:spPr bwMode="auto">
          <a:xfrm>
            <a:off x="4567315" y="4198229"/>
            <a:ext cx="4542205" cy="990599"/>
          </a:xfrm>
          <a:prstGeom prst="rect">
            <a:avLst/>
          </a:prstGeom>
          <a:noFill/>
          <a:extLst>
            <a:ext uri="{909E8E84-426E-40DD-AFC4-6F175D3DCCD1}">
              <a14:hiddenFill xmlns:a14="http://schemas.microsoft.com/office/drawing/2010/main">
                <a:solidFill>
                  <a:srgbClr val="FFFFFF"/>
                </a:solidFill>
              </a14:hiddenFill>
            </a:ext>
          </a:extLst>
        </p:spPr>
      </p:pic>
      <p:sp>
        <p:nvSpPr>
          <p:cNvPr id="442" name="Google Shape;442;p3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449" name="Google Shape;449;p31"/>
          <p:cNvSpPr txBox="1">
            <a:spLocks noGrp="1"/>
          </p:cNvSpPr>
          <p:nvPr>
            <p:ph type="body" idx="4294967295"/>
          </p:nvPr>
        </p:nvSpPr>
        <p:spPr>
          <a:xfrm>
            <a:off x="247653" y="211046"/>
            <a:ext cx="4814490" cy="9906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600" b="1" dirty="0">
                <a:solidFill>
                  <a:schemeClr val="accent1"/>
                </a:solidFill>
                <a:latin typeface="Barlow"/>
                <a:ea typeface="Barlow"/>
                <a:cs typeface="Barlow"/>
                <a:sym typeface="Barlow"/>
              </a:rPr>
              <a:t>Acknowledging Country’s Banking Issues </a:t>
            </a:r>
            <a:endParaRPr sz="2600" dirty="0"/>
          </a:p>
        </p:txBody>
      </p:sp>
      <p:sp>
        <p:nvSpPr>
          <p:cNvPr id="450" name="Google Shape;450;p31"/>
          <p:cNvSpPr txBox="1">
            <a:spLocks noGrp="1"/>
          </p:cNvSpPr>
          <p:nvPr>
            <p:ph type="body" idx="4294967295"/>
          </p:nvPr>
        </p:nvSpPr>
        <p:spPr>
          <a:xfrm>
            <a:off x="247652" y="423647"/>
            <a:ext cx="4814491" cy="43962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endParaRPr lang="en" sz="1800" dirty="0"/>
          </a:p>
          <a:p>
            <a:pPr marL="0" lvl="0" indent="0" algn="l" rtl="0">
              <a:spcBef>
                <a:spcPts val="0"/>
              </a:spcBef>
              <a:spcAft>
                <a:spcPts val="800"/>
              </a:spcAft>
              <a:buNone/>
            </a:pPr>
            <a:endParaRPr lang="en" sz="1800" dirty="0"/>
          </a:p>
          <a:p>
            <a:pPr marL="0" lvl="0" indent="0" algn="l" rtl="0">
              <a:spcBef>
                <a:spcPts val="0"/>
              </a:spcBef>
              <a:spcAft>
                <a:spcPts val="800"/>
              </a:spcAft>
              <a:buNone/>
            </a:pPr>
            <a:endParaRPr lang="en" sz="1800" dirty="0"/>
          </a:p>
          <a:p>
            <a:pPr marL="0" lvl="0" indent="0" algn="l" rtl="0">
              <a:spcBef>
                <a:spcPts val="0"/>
              </a:spcBef>
              <a:spcAft>
                <a:spcPts val="800"/>
              </a:spcAft>
              <a:buNone/>
            </a:pPr>
            <a:r>
              <a:rPr lang="en" sz="1800" dirty="0"/>
              <a:t>In the Kingdom of Cambodia, 2/3</a:t>
            </a:r>
            <a:r>
              <a:rPr lang="en" sz="1800" baseline="30000" dirty="0"/>
              <a:t>rd</a:t>
            </a:r>
            <a:r>
              <a:rPr lang="en" sz="1800" dirty="0"/>
              <a:t> of population (almost 78%) don’t have access to the bank accounts, still half of the population own a smartphone.</a:t>
            </a:r>
          </a:p>
          <a:p>
            <a:pPr marL="0" lvl="0" indent="0" algn="l" rtl="0">
              <a:spcBef>
                <a:spcPts val="0"/>
              </a:spcBef>
              <a:spcAft>
                <a:spcPts val="800"/>
              </a:spcAft>
              <a:buNone/>
            </a:pPr>
            <a:r>
              <a:rPr lang="en" sz="1800" dirty="0"/>
              <a:t>Even though the native currency of Cambodia is Khmer reil (KHR), most of the people there use the American Dollar. Price of everything from a cup of coffee to a car has been evaluated in terms of U.S Dollar. Thus, NBC want to “De-Dollarize” the retail segments and regain the control over C</a:t>
            </a:r>
            <a:r>
              <a:rPr lang="en-IN" sz="1800" dirty="0"/>
              <a:t>o</a:t>
            </a:r>
            <a:r>
              <a:rPr lang="en" sz="1800" dirty="0"/>
              <a:t>untry’s Currency.</a:t>
            </a:r>
          </a:p>
          <a:p>
            <a:pPr marL="0" lvl="0" indent="0" algn="l" rtl="0">
              <a:spcBef>
                <a:spcPts val="0"/>
              </a:spcBef>
              <a:spcAft>
                <a:spcPts val="800"/>
              </a:spcAft>
              <a:buNone/>
            </a:pPr>
            <a:endParaRPr lang="en" sz="1800" dirty="0"/>
          </a:p>
        </p:txBody>
      </p:sp>
      <p:grpSp>
        <p:nvGrpSpPr>
          <p:cNvPr id="6" name="Group 5">
            <a:extLst>
              <a:ext uri="{FF2B5EF4-FFF2-40B4-BE49-F238E27FC236}">
                <a16:creationId xmlns:a16="http://schemas.microsoft.com/office/drawing/2014/main" id="{E465E1BA-F778-9145-4576-E5DA72235D72}"/>
              </a:ext>
            </a:extLst>
          </p:cNvPr>
          <p:cNvGrpSpPr/>
          <p:nvPr/>
        </p:nvGrpSpPr>
        <p:grpSpPr>
          <a:xfrm>
            <a:off x="4571521" y="1350663"/>
            <a:ext cx="4542205" cy="2661224"/>
            <a:chOff x="4571521" y="1350663"/>
            <a:chExt cx="4542205" cy="2661224"/>
          </a:xfrm>
        </p:grpSpPr>
        <p:grpSp>
          <p:nvGrpSpPr>
            <p:cNvPr id="11" name="Google Shape;456;p32">
              <a:extLst>
                <a:ext uri="{FF2B5EF4-FFF2-40B4-BE49-F238E27FC236}">
                  <a16:creationId xmlns:a16="http://schemas.microsoft.com/office/drawing/2014/main" id="{6045CA95-CA61-1F35-B7ED-EE01F53E4164}"/>
                </a:ext>
              </a:extLst>
            </p:cNvPr>
            <p:cNvGrpSpPr/>
            <p:nvPr/>
          </p:nvGrpSpPr>
          <p:grpSpPr>
            <a:xfrm>
              <a:off x="4571521" y="1350663"/>
              <a:ext cx="4542205" cy="2661224"/>
              <a:chOff x="4243174" y="1241129"/>
              <a:chExt cx="4542205" cy="2661224"/>
            </a:xfrm>
          </p:grpSpPr>
          <p:sp>
            <p:nvSpPr>
              <p:cNvPr id="12" name="Google Shape;457;p32">
                <a:extLst>
                  <a:ext uri="{FF2B5EF4-FFF2-40B4-BE49-F238E27FC236}">
                    <a16:creationId xmlns:a16="http://schemas.microsoft.com/office/drawing/2014/main" id="{2357172E-C668-266E-6308-F374C251C095}"/>
                  </a:ext>
                </a:extLst>
              </p:cNvPr>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58;p32">
                <a:extLst>
                  <a:ext uri="{FF2B5EF4-FFF2-40B4-BE49-F238E27FC236}">
                    <a16:creationId xmlns:a16="http://schemas.microsoft.com/office/drawing/2014/main" id="{8EBBA855-1E95-3982-D7B3-CE5CBD00FDB8}"/>
                  </a:ext>
                </a:extLst>
              </p:cNvPr>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59;p32">
                <a:extLst>
                  <a:ext uri="{FF2B5EF4-FFF2-40B4-BE49-F238E27FC236}">
                    <a16:creationId xmlns:a16="http://schemas.microsoft.com/office/drawing/2014/main" id="{549BBE7A-E857-24F4-C472-4114D87A9A20}"/>
                  </a:ext>
                </a:extLst>
              </p:cNvPr>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60;p32">
                <a:extLst>
                  <a:ext uri="{FF2B5EF4-FFF2-40B4-BE49-F238E27FC236}">
                    <a16:creationId xmlns:a16="http://schemas.microsoft.com/office/drawing/2014/main" id="{86F849ED-10D6-B333-C449-CE5F8F723CE2}"/>
                  </a:ext>
                </a:extLst>
              </p:cNvPr>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EE1ACF2D-03DF-56B1-C19B-38B270885D84}"/>
                </a:ext>
              </a:extLst>
            </p:cNvPr>
            <p:cNvPicPr>
              <a:picLocks noChangeAspect="1"/>
            </p:cNvPicPr>
            <p:nvPr/>
          </p:nvPicPr>
          <p:blipFill rotWithShape="1">
            <a:blip r:embed="rId4"/>
            <a:srcRect t="7507" b="31208"/>
            <a:stretch/>
          </p:blipFill>
          <p:spPr>
            <a:xfrm>
              <a:off x="5062143" y="1473434"/>
              <a:ext cx="3552550" cy="2184166"/>
            </a:xfrm>
            <a:prstGeom prst="rect">
              <a:avLst/>
            </a:prstGeom>
          </p:spPr>
        </p:pic>
      </p:grpSp>
    </p:spTree>
    <p:extLst>
      <p:ext uri="{BB962C8B-B14F-4D97-AF65-F5344CB8AC3E}">
        <p14:creationId xmlns:p14="http://schemas.microsoft.com/office/powerpoint/2010/main" val="1684613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5D4D1-1F19-5DBD-A029-0756DB2F1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5" name="Picture 2" descr="Soramitsu Develops World's First Blockchain-Based Retail Payments System  with National Bank of Cambodia">
            <a:extLst>
              <a:ext uri="{FF2B5EF4-FFF2-40B4-BE49-F238E27FC236}">
                <a16:creationId xmlns:a16="http://schemas.microsoft.com/office/drawing/2014/main" id="{25B7B4A4-E640-4FD3-00F8-19DB3D601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340" y="0"/>
            <a:ext cx="5395913"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604;p40">
            <a:extLst>
              <a:ext uri="{FF2B5EF4-FFF2-40B4-BE49-F238E27FC236}">
                <a16:creationId xmlns:a16="http://schemas.microsoft.com/office/drawing/2014/main" id="{4591A1F8-C936-5CA2-2B15-C760EA0AD610}"/>
              </a:ext>
            </a:extLst>
          </p:cNvPr>
          <p:cNvSpPr txBox="1">
            <a:spLocks/>
          </p:cNvSpPr>
          <p:nvPr/>
        </p:nvSpPr>
        <p:spPr>
          <a:xfrm>
            <a:off x="4040460" y="4747200"/>
            <a:ext cx="5307000" cy="3963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PROJECT BAKONG </a:t>
            </a:r>
          </a:p>
        </p:txBody>
      </p:sp>
    </p:spTree>
    <p:extLst>
      <p:ext uri="{BB962C8B-B14F-4D97-AF65-F5344CB8AC3E}">
        <p14:creationId xmlns:p14="http://schemas.microsoft.com/office/powerpoint/2010/main" val="3334670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1076239" y="2404862"/>
            <a:ext cx="7096654" cy="819900"/>
          </a:xfrm>
          <a:prstGeom prst="rect">
            <a:avLst/>
          </a:prstGeom>
        </p:spPr>
        <p:txBody>
          <a:bodyPr spcFirstLastPara="1" wrap="square" lIns="0" tIns="0" rIns="0" bIns="0" anchor="ctr" anchorCtr="0">
            <a:noAutofit/>
          </a:bodyPr>
          <a:lstStyle/>
          <a:p>
            <a:pPr marL="0" lvl="0" indent="0" rtl="0">
              <a:spcBef>
                <a:spcPts val="0"/>
              </a:spcBef>
              <a:spcAft>
                <a:spcPts val="800"/>
              </a:spcAft>
              <a:buNone/>
            </a:pPr>
            <a:r>
              <a:rPr lang="en-IN" sz="4000" dirty="0"/>
              <a:t>Bibliography</a:t>
            </a:r>
            <a:endParaRPr lang="en-IN" sz="3200" dirty="0"/>
          </a:p>
          <a:p>
            <a:pPr marL="0" lvl="0" indent="0" rtl="0">
              <a:spcBef>
                <a:spcPts val="0"/>
              </a:spcBef>
              <a:spcAft>
                <a:spcPts val="800"/>
              </a:spcAft>
              <a:buNone/>
            </a:pPr>
            <a:r>
              <a:rPr lang="en-IN" sz="2000" dirty="0"/>
              <a:t>Read the Documentation</a:t>
            </a:r>
          </a:p>
          <a:p>
            <a:pPr marL="0" lvl="0" indent="0" rtl="0">
              <a:spcBef>
                <a:spcPts val="0"/>
              </a:spcBef>
              <a:spcAft>
                <a:spcPts val="800"/>
              </a:spcAft>
              <a:buNone/>
            </a:pPr>
            <a:r>
              <a:rPr lang="en-IN" sz="1800" b="0" dirty="0">
                <a:solidFill>
                  <a:schemeClr val="tx1"/>
                </a:solidFill>
              </a:rPr>
              <a:t>https://iroha.readthedocs.io/en/main/overview.html</a:t>
            </a:r>
          </a:p>
          <a:p>
            <a:pPr marL="0" lvl="0" indent="0" rtl="0">
              <a:spcBef>
                <a:spcPts val="0"/>
              </a:spcBef>
              <a:spcAft>
                <a:spcPts val="800"/>
              </a:spcAft>
              <a:buNone/>
            </a:pPr>
            <a:r>
              <a:rPr lang="en-IN" sz="2000" dirty="0"/>
              <a:t>Architecture</a:t>
            </a:r>
          </a:p>
          <a:p>
            <a:pPr marL="0" lvl="0" indent="0" rtl="0">
              <a:spcBef>
                <a:spcPts val="0"/>
              </a:spcBef>
              <a:spcAft>
                <a:spcPts val="800"/>
              </a:spcAft>
              <a:buNone/>
            </a:pPr>
            <a:r>
              <a:rPr lang="en-IN" sz="1800" b="0" dirty="0">
                <a:hlinkClick r:id="rId3"/>
              </a:rPr>
              <a:t>https://wiki.hyperledger.org/display/iroha/Architecture</a:t>
            </a:r>
            <a:endParaRPr lang="en-IN" sz="1800" b="0" dirty="0"/>
          </a:p>
          <a:p>
            <a:pPr marL="0" lvl="0" indent="0" rtl="0">
              <a:spcBef>
                <a:spcPts val="0"/>
              </a:spcBef>
              <a:spcAft>
                <a:spcPts val="800"/>
              </a:spcAft>
              <a:buNone/>
            </a:pPr>
            <a:r>
              <a:rPr lang="en-IN" sz="2000" dirty="0"/>
              <a:t>Soramitsu Case Study on Bakong</a:t>
            </a:r>
          </a:p>
          <a:p>
            <a:pPr marL="0" lvl="0" indent="0" rtl="0">
              <a:spcBef>
                <a:spcPts val="0"/>
              </a:spcBef>
              <a:spcAft>
                <a:spcPts val="800"/>
              </a:spcAft>
              <a:buNone/>
            </a:pPr>
            <a:r>
              <a:rPr lang="en-IN" sz="1800" b="0" dirty="0">
                <a:solidFill>
                  <a:schemeClr val="tx1"/>
                </a:solidFill>
              </a:rPr>
              <a:t>https://www.hyperledger.org/learn/publications/soramitsu-case-study</a:t>
            </a:r>
          </a:p>
          <a:p>
            <a:pPr marL="0" lvl="0" indent="0" rtl="0">
              <a:spcBef>
                <a:spcPts val="0"/>
              </a:spcBef>
              <a:spcAft>
                <a:spcPts val="800"/>
              </a:spcAft>
              <a:buNone/>
            </a:pPr>
            <a:r>
              <a:rPr lang="en-IN" sz="2000" dirty="0"/>
              <a:t>Hyperledger Iroha : getting started guide</a:t>
            </a:r>
          </a:p>
          <a:p>
            <a:pPr marL="0" lvl="0" indent="0" rtl="0">
              <a:spcBef>
                <a:spcPts val="0"/>
              </a:spcBef>
              <a:spcAft>
                <a:spcPts val="800"/>
              </a:spcAft>
              <a:buNone/>
            </a:pPr>
            <a:r>
              <a:rPr lang="en-IN" sz="1800" b="0" dirty="0">
                <a:solidFill>
                  <a:schemeClr val="tx1"/>
                </a:solidFill>
                <a:hlinkClick r:id="rId4"/>
              </a:rPr>
              <a:t>https://www.srcmake.com/home/iroha-tutorial</a:t>
            </a:r>
            <a:endParaRPr lang="en-IN" sz="1800" b="0" dirty="0">
              <a:solidFill>
                <a:schemeClr val="tx1"/>
              </a:solidFill>
            </a:endParaRPr>
          </a:p>
          <a:p>
            <a:pPr marL="0" lvl="0" indent="0" rtl="0">
              <a:spcBef>
                <a:spcPts val="0"/>
              </a:spcBef>
              <a:spcAft>
                <a:spcPts val="800"/>
              </a:spcAft>
              <a:buNone/>
            </a:pPr>
            <a:r>
              <a:rPr lang="en-IN" sz="2000" dirty="0">
                <a:solidFill>
                  <a:srgbClr val="572D7E"/>
                </a:solidFill>
              </a:rPr>
              <a:t>Bakong</a:t>
            </a:r>
            <a:endParaRPr lang="en-IN" sz="1800" dirty="0">
              <a:solidFill>
                <a:srgbClr val="572D7E"/>
              </a:solidFill>
            </a:endParaRPr>
          </a:p>
          <a:p>
            <a:pPr marL="0" lvl="0" indent="0" rtl="0">
              <a:spcBef>
                <a:spcPts val="0"/>
              </a:spcBef>
              <a:spcAft>
                <a:spcPts val="800"/>
              </a:spcAft>
              <a:buNone/>
            </a:pPr>
            <a:r>
              <a:rPr lang="en-IN" sz="1800" b="0" dirty="0">
                <a:solidFill>
                  <a:schemeClr val="tx1"/>
                </a:solidFill>
              </a:rPr>
              <a:t>https://bakong.nbc.org.kh/en/</a:t>
            </a:r>
          </a:p>
          <a:p>
            <a:pPr marL="0" lvl="0" indent="0" rtl="0">
              <a:spcBef>
                <a:spcPts val="0"/>
              </a:spcBef>
              <a:spcAft>
                <a:spcPts val="800"/>
              </a:spcAft>
              <a:buNone/>
            </a:pPr>
            <a:endParaRPr lang="en-IN" sz="2000" b="0" dirty="0"/>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3804630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1076239" y="2404862"/>
            <a:ext cx="7096654" cy="819900"/>
          </a:xfrm>
          <a:prstGeom prst="rect">
            <a:avLst/>
          </a:prstGeom>
        </p:spPr>
        <p:txBody>
          <a:bodyPr spcFirstLastPara="1" wrap="square" lIns="0" tIns="0" rIns="0" bIns="0" anchor="ctr" anchorCtr="0">
            <a:noAutofit/>
          </a:bodyPr>
          <a:lstStyle/>
          <a:p>
            <a:pPr marL="0" lvl="0" indent="0" rtl="0">
              <a:spcBef>
                <a:spcPts val="0"/>
              </a:spcBef>
              <a:spcAft>
                <a:spcPts val="800"/>
              </a:spcAft>
              <a:buNone/>
            </a:pPr>
            <a:r>
              <a:rPr lang="en-IN" sz="4000" dirty="0"/>
              <a:t>Thank You…</a:t>
            </a:r>
            <a:endParaRPr lang="en-IN" sz="2000" b="0" dirty="0"/>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373524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55"/>
        <p:cNvGrpSpPr/>
        <p:nvPr/>
      </p:nvGrpSpPr>
      <p:grpSpPr>
        <a:xfrm>
          <a:off x="0" y="0"/>
          <a:ext cx="0" cy="0"/>
          <a:chOff x="0" y="0"/>
          <a:chExt cx="0" cy="0"/>
        </a:xfrm>
      </p:grpSpPr>
      <p:grpSp>
        <p:nvGrpSpPr>
          <p:cNvPr id="4" name="Grupo 11">
            <a:extLst>
              <a:ext uri="{FF2B5EF4-FFF2-40B4-BE49-F238E27FC236}">
                <a16:creationId xmlns:a16="http://schemas.microsoft.com/office/drawing/2014/main" id="{A511D056-A879-8A06-8825-86AC7C72644D}"/>
              </a:ext>
            </a:extLst>
          </p:cNvPr>
          <p:cNvGrpSpPr/>
          <p:nvPr/>
        </p:nvGrpSpPr>
        <p:grpSpPr>
          <a:xfrm>
            <a:off x="5643944" y="672150"/>
            <a:ext cx="3418940" cy="3753597"/>
            <a:chOff x="1012950" y="3289810"/>
            <a:chExt cx="452332" cy="685013"/>
          </a:xfrm>
        </p:grpSpPr>
        <p:sp>
          <p:nvSpPr>
            <p:cNvPr id="5" name="Google Shape;1134;p46">
              <a:extLst>
                <a:ext uri="{FF2B5EF4-FFF2-40B4-BE49-F238E27FC236}">
                  <a16:creationId xmlns:a16="http://schemas.microsoft.com/office/drawing/2014/main" id="{D8E39A5C-7976-CCD5-B5E7-BDC85D067F10}"/>
                </a:ext>
              </a:extLst>
            </p:cNvPr>
            <p:cNvSpPr/>
            <p:nvPr/>
          </p:nvSpPr>
          <p:spPr>
            <a:xfrm>
              <a:off x="1210074" y="3312647"/>
              <a:ext cx="60004" cy="257813"/>
            </a:xfrm>
            <a:custGeom>
              <a:avLst/>
              <a:gdLst/>
              <a:ahLst/>
              <a:cxnLst/>
              <a:rect l="l" t="t" r="r" b="b"/>
              <a:pathLst>
                <a:path w="600042" h="2578130" extrusionOk="0">
                  <a:moveTo>
                    <a:pt x="599390" y="1732788"/>
                  </a:moveTo>
                  <a:cubicBezTo>
                    <a:pt x="543891" y="1700784"/>
                    <a:pt x="504062" y="1700131"/>
                    <a:pt x="479904" y="1730176"/>
                  </a:cubicBezTo>
                  <a:cubicBezTo>
                    <a:pt x="455092" y="1760220"/>
                    <a:pt x="443339" y="1811165"/>
                    <a:pt x="443339" y="1882358"/>
                  </a:cubicBezTo>
                  <a:lnTo>
                    <a:pt x="443339" y="2267712"/>
                  </a:lnTo>
                  <a:cubicBezTo>
                    <a:pt x="443339" y="2340864"/>
                    <a:pt x="436810" y="2401606"/>
                    <a:pt x="423099" y="2449939"/>
                  </a:cubicBezTo>
                  <a:cubicBezTo>
                    <a:pt x="409387" y="2500231"/>
                    <a:pt x="386535" y="2535501"/>
                    <a:pt x="355194" y="2556401"/>
                  </a:cubicBezTo>
                  <a:cubicBezTo>
                    <a:pt x="324506" y="2577955"/>
                    <a:pt x="282719" y="2583180"/>
                    <a:pt x="229831" y="2573383"/>
                  </a:cubicBezTo>
                  <a:cubicBezTo>
                    <a:pt x="178250" y="2564239"/>
                    <a:pt x="113610" y="2536807"/>
                    <a:pt x="36564" y="2492393"/>
                  </a:cubicBezTo>
                  <a:lnTo>
                    <a:pt x="0" y="2470840"/>
                  </a:lnTo>
                  <a:lnTo>
                    <a:pt x="0" y="2167128"/>
                  </a:lnTo>
                  <a:lnTo>
                    <a:pt x="46358" y="2193907"/>
                  </a:lnTo>
                  <a:cubicBezTo>
                    <a:pt x="101857" y="2225911"/>
                    <a:pt x="138421" y="2229830"/>
                    <a:pt x="156703" y="2206970"/>
                  </a:cubicBezTo>
                  <a:cubicBezTo>
                    <a:pt x="176291" y="2184110"/>
                    <a:pt x="186085" y="2137084"/>
                    <a:pt x="186085" y="2065891"/>
                  </a:cubicBezTo>
                  <a:lnTo>
                    <a:pt x="186085" y="1726257"/>
                  </a:lnTo>
                  <a:cubicBezTo>
                    <a:pt x="186085" y="1637429"/>
                    <a:pt x="194573" y="1567543"/>
                    <a:pt x="212202" y="1516598"/>
                  </a:cubicBezTo>
                  <a:cubicBezTo>
                    <a:pt x="229178" y="1465000"/>
                    <a:pt x="263784" y="1432342"/>
                    <a:pt x="315365" y="1417973"/>
                  </a:cubicBezTo>
                  <a:cubicBezTo>
                    <a:pt x="263784" y="1344168"/>
                    <a:pt x="229178" y="1271016"/>
                    <a:pt x="212202" y="1199823"/>
                  </a:cubicBezTo>
                  <a:cubicBezTo>
                    <a:pt x="195226" y="1128631"/>
                    <a:pt x="186738" y="1048947"/>
                    <a:pt x="186738" y="960120"/>
                  </a:cubicBezTo>
                  <a:lnTo>
                    <a:pt x="186738" y="620486"/>
                  </a:lnTo>
                  <a:cubicBezTo>
                    <a:pt x="186738" y="549293"/>
                    <a:pt x="176944" y="490510"/>
                    <a:pt x="157356" y="445443"/>
                  </a:cubicBezTo>
                  <a:cubicBezTo>
                    <a:pt x="139074" y="401030"/>
                    <a:pt x="101857" y="362494"/>
                    <a:pt x="47011" y="330490"/>
                  </a:cubicBezTo>
                  <a:lnTo>
                    <a:pt x="653" y="303711"/>
                  </a:lnTo>
                  <a:lnTo>
                    <a:pt x="653" y="0"/>
                  </a:lnTo>
                  <a:lnTo>
                    <a:pt x="37217" y="21554"/>
                  </a:lnTo>
                  <a:cubicBezTo>
                    <a:pt x="114263" y="65967"/>
                    <a:pt x="178903" y="113647"/>
                    <a:pt x="230484" y="163939"/>
                  </a:cubicBezTo>
                  <a:cubicBezTo>
                    <a:pt x="283372" y="214884"/>
                    <a:pt x="325159" y="268442"/>
                    <a:pt x="355847" y="325918"/>
                  </a:cubicBezTo>
                  <a:cubicBezTo>
                    <a:pt x="387840" y="383395"/>
                    <a:pt x="410693" y="444790"/>
                    <a:pt x="423752" y="510758"/>
                  </a:cubicBezTo>
                  <a:cubicBezTo>
                    <a:pt x="437463" y="574766"/>
                    <a:pt x="443992" y="643346"/>
                    <a:pt x="443992" y="716498"/>
                  </a:cubicBezTo>
                  <a:lnTo>
                    <a:pt x="443992" y="1101852"/>
                  </a:lnTo>
                  <a:cubicBezTo>
                    <a:pt x="443992" y="1173045"/>
                    <a:pt x="456398" y="1238359"/>
                    <a:pt x="480557" y="1296489"/>
                  </a:cubicBezTo>
                  <a:cubicBezTo>
                    <a:pt x="505368" y="1354618"/>
                    <a:pt x="545197" y="1400338"/>
                    <a:pt x="600043" y="1431689"/>
                  </a:cubicBezTo>
                  <a:lnTo>
                    <a:pt x="599390" y="1732788"/>
                  </a:lnTo>
                  <a:close/>
                </a:path>
              </a:pathLst>
            </a:custGeom>
            <a:gradFill>
              <a:gsLst>
                <a:gs pos="0">
                  <a:srgbClr val="FFFFFF">
                    <a:alpha val="40000"/>
                  </a:srgbClr>
                </a:gs>
                <a:gs pos="100000">
                  <a:srgbClr val="FFFFFF">
                    <a:alpha val="9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135;p46">
              <a:extLst>
                <a:ext uri="{FF2B5EF4-FFF2-40B4-BE49-F238E27FC236}">
                  <a16:creationId xmlns:a16="http://schemas.microsoft.com/office/drawing/2014/main" id="{B69CCB95-7DE7-1918-9365-6A58E9CF70A0}"/>
                </a:ext>
              </a:extLst>
            </p:cNvPr>
            <p:cNvSpPr/>
            <p:nvPr/>
          </p:nvSpPr>
          <p:spPr>
            <a:xfrm>
              <a:off x="1130391" y="3289810"/>
              <a:ext cx="60004" cy="257967"/>
            </a:xfrm>
            <a:custGeom>
              <a:avLst/>
              <a:gdLst/>
              <a:ahLst/>
              <a:cxnLst/>
              <a:rect l="l" t="t" r="r" b="b"/>
              <a:pathLst>
                <a:path w="600042" h="2579665" extrusionOk="0">
                  <a:moveTo>
                    <a:pt x="0" y="845571"/>
                  </a:moveTo>
                  <a:cubicBezTo>
                    <a:pt x="55499" y="877575"/>
                    <a:pt x="95328" y="878228"/>
                    <a:pt x="119486" y="848184"/>
                  </a:cubicBezTo>
                  <a:cubicBezTo>
                    <a:pt x="144297" y="818139"/>
                    <a:pt x="156050" y="767194"/>
                    <a:pt x="156050" y="696001"/>
                  </a:cubicBezTo>
                  <a:lnTo>
                    <a:pt x="156050" y="310647"/>
                  </a:lnTo>
                  <a:cubicBezTo>
                    <a:pt x="156050" y="237495"/>
                    <a:pt x="162580" y="176753"/>
                    <a:pt x="176291" y="128420"/>
                  </a:cubicBezTo>
                  <a:cubicBezTo>
                    <a:pt x="190003" y="78128"/>
                    <a:pt x="212202" y="42858"/>
                    <a:pt x="242890" y="21305"/>
                  </a:cubicBezTo>
                  <a:cubicBezTo>
                    <a:pt x="274883" y="404"/>
                    <a:pt x="316671" y="-4821"/>
                    <a:pt x="368252" y="4323"/>
                  </a:cubicBezTo>
                  <a:cubicBezTo>
                    <a:pt x="421140" y="14120"/>
                    <a:pt x="486433" y="41552"/>
                    <a:pt x="563479" y="86619"/>
                  </a:cubicBezTo>
                  <a:lnTo>
                    <a:pt x="600043" y="108173"/>
                  </a:lnTo>
                  <a:lnTo>
                    <a:pt x="600043" y="411884"/>
                  </a:lnTo>
                  <a:lnTo>
                    <a:pt x="553685" y="385105"/>
                  </a:lnTo>
                  <a:cubicBezTo>
                    <a:pt x="498186" y="353101"/>
                    <a:pt x="460969" y="348529"/>
                    <a:pt x="441381" y="371389"/>
                  </a:cubicBezTo>
                  <a:cubicBezTo>
                    <a:pt x="423099" y="394902"/>
                    <a:pt x="413958" y="441929"/>
                    <a:pt x="413958" y="513774"/>
                  </a:cubicBezTo>
                  <a:lnTo>
                    <a:pt x="413958" y="853409"/>
                  </a:lnTo>
                  <a:cubicBezTo>
                    <a:pt x="413958" y="941583"/>
                    <a:pt x="405469" y="1012122"/>
                    <a:pt x="387840" y="1063068"/>
                  </a:cubicBezTo>
                  <a:cubicBezTo>
                    <a:pt x="370864" y="1114666"/>
                    <a:pt x="336259" y="1147323"/>
                    <a:pt x="284677" y="1161692"/>
                  </a:cubicBezTo>
                  <a:cubicBezTo>
                    <a:pt x="336259" y="1235497"/>
                    <a:pt x="370864" y="1308649"/>
                    <a:pt x="387840" y="1379842"/>
                  </a:cubicBezTo>
                  <a:cubicBezTo>
                    <a:pt x="404817" y="1451034"/>
                    <a:pt x="413305" y="1530718"/>
                    <a:pt x="413305" y="1619545"/>
                  </a:cubicBezTo>
                  <a:lnTo>
                    <a:pt x="413305" y="1959180"/>
                  </a:lnTo>
                  <a:cubicBezTo>
                    <a:pt x="413305" y="2030372"/>
                    <a:pt x="422446" y="2088502"/>
                    <a:pt x="440728" y="2133569"/>
                  </a:cubicBezTo>
                  <a:cubicBezTo>
                    <a:pt x="460316" y="2178636"/>
                    <a:pt x="497533" y="2217824"/>
                    <a:pt x="553032" y="2249175"/>
                  </a:cubicBezTo>
                  <a:lnTo>
                    <a:pt x="599390" y="2275954"/>
                  </a:lnTo>
                  <a:lnTo>
                    <a:pt x="599390" y="2579665"/>
                  </a:lnTo>
                  <a:lnTo>
                    <a:pt x="562826" y="2558112"/>
                  </a:lnTo>
                  <a:cubicBezTo>
                    <a:pt x="485780" y="2513698"/>
                    <a:pt x="420487" y="2465365"/>
                    <a:pt x="367600" y="2415073"/>
                  </a:cubicBezTo>
                  <a:cubicBezTo>
                    <a:pt x="316018" y="2364781"/>
                    <a:pt x="274231" y="2311224"/>
                    <a:pt x="242237" y="2253094"/>
                  </a:cubicBezTo>
                  <a:cubicBezTo>
                    <a:pt x="211549" y="2196271"/>
                    <a:pt x="189350" y="2134875"/>
                    <a:pt x="176291" y="2069561"/>
                  </a:cubicBezTo>
                  <a:cubicBezTo>
                    <a:pt x="162580" y="2005553"/>
                    <a:pt x="156050" y="1936973"/>
                    <a:pt x="156050" y="1863821"/>
                  </a:cubicBezTo>
                  <a:lnTo>
                    <a:pt x="156050" y="1478467"/>
                  </a:lnTo>
                  <a:cubicBezTo>
                    <a:pt x="156050" y="1407274"/>
                    <a:pt x="143645" y="1341960"/>
                    <a:pt x="119486" y="1283830"/>
                  </a:cubicBezTo>
                  <a:cubicBezTo>
                    <a:pt x="94675" y="1225700"/>
                    <a:pt x="54846" y="1179980"/>
                    <a:pt x="0" y="1148629"/>
                  </a:cubicBezTo>
                  <a:lnTo>
                    <a:pt x="0" y="845571"/>
                  </a:lnTo>
                  <a:close/>
                </a:path>
              </a:pathLst>
            </a:custGeom>
            <a:gradFill>
              <a:gsLst>
                <a:gs pos="0">
                  <a:srgbClr val="FFFFFF">
                    <a:alpha val="40000"/>
                  </a:srgbClr>
                </a:gs>
                <a:gs pos="100000">
                  <a:srgbClr val="FFFFFF">
                    <a:alpha val="9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136;p46">
              <a:extLst>
                <a:ext uri="{FF2B5EF4-FFF2-40B4-BE49-F238E27FC236}">
                  <a16:creationId xmlns:a16="http://schemas.microsoft.com/office/drawing/2014/main" id="{02251712-9137-419A-84B8-E9691CCF2B58}"/>
                </a:ext>
              </a:extLst>
            </p:cNvPr>
            <p:cNvSpPr/>
            <p:nvPr/>
          </p:nvSpPr>
          <p:spPr>
            <a:xfrm>
              <a:off x="1288586" y="3298188"/>
              <a:ext cx="137899" cy="410174"/>
            </a:xfrm>
            <a:custGeom>
              <a:avLst/>
              <a:gdLst/>
              <a:ahLst/>
              <a:cxnLst/>
              <a:rect l="l" t="t" r="r" b="b"/>
              <a:pathLst>
                <a:path w="1378987" h="4101736" extrusionOk="0">
                  <a:moveTo>
                    <a:pt x="653" y="0"/>
                  </a:moveTo>
                  <a:lnTo>
                    <a:pt x="1378988" y="796181"/>
                  </a:lnTo>
                  <a:lnTo>
                    <a:pt x="1378335" y="4101737"/>
                  </a:lnTo>
                  <a:lnTo>
                    <a:pt x="0" y="3306209"/>
                  </a:lnTo>
                  <a:lnTo>
                    <a:pt x="653"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137;p46">
              <a:extLst>
                <a:ext uri="{FF2B5EF4-FFF2-40B4-BE49-F238E27FC236}">
                  <a16:creationId xmlns:a16="http://schemas.microsoft.com/office/drawing/2014/main" id="{52C718C8-5895-6EEE-2745-8D2E8E2D0E4B}"/>
                </a:ext>
              </a:extLst>
            </p:cNvPr>
            <p:cNvSpPr/>
            <p:nvPr/>
          </p:nvSpPr>
          <p:spPr>
            <a:xfrm>
              <a:off x="1262806" y="3341370"/>
              <a:ext cx="109692" cy="93661"/>
            </a:xfrm>
            <a:custGeom>
              <a:avLst/>
              <a:gdLst/>
              <a:ahLst/>
              <a:cxnLst/>
              <a:rect l="l" t="t" r="r" b="b"/>
              <a:pathLst>
                <a:path w="1096922" h="936606" extrusionOk="0">
                  <a:moveTo>
                    <a:pt x="0" y="0"/>
                  </a:moveTo>
                  <a:lnTo>
                    <a:pt x="1096922" y="632895"/>
                  </a:lnTo>
                  <a:lnTo>
                    <a:pt x="1096922" y="936607"/>
                  </a:lnTo>
                  <a:lnTo>
                    <a:pt x="0" y="303711"/>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138;p46">
              <a:extLst>
                <a:ext uri="{FF2B5EF4-FFF2-40B4-BE49-F238E27FC236}">
                  <a16:creationId xmlns:a16="http://schemas.microsoft.com/office/drawing/2014/main" id="{9AD3F930-70BB-FF41-BE65-EAA7D4C7AB8F}"/>
                </a:ext>
              </a:extLst>
            </p:cNvPr>
            <p:cNvSpPr/>
            <p:nvPr/>
          </p:nvSpPr>
          <p:spPr>
            <a:xfrm>
              <a:off x="1306554" y="3481600"/>
              <a:ext cx="103946" cy="151921"/>
            </a:xfrm>
            <a:custGeom>
              <a:avLst/>
              <a:gdLst/>
              <a:ahLst/>
              <a:cxnLst/>
              <a:rect l="l" t="t" r="r" b="b"/>
              <a:pathLst>
                <a:path w="1039464" h="1519210" extrusionOk="0">
                  <a:moveTo>
                    <a:pt x="0" y="0"/>
                  </a:moveTo>
                  <a:lnTo>
                    <a:pt x="1039465" y="600238"/>
                  </a:lnTo>
                  <a:lnTo>
                    <a:pt x="1039465" y="1519210"/>
                  </a:lnTo>
                  <a:lnTo>
                    <a:pt x="0" y="9189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139;p46">
              <a:extLst>
                <a:ext uri="{FF2B5EF4-FFF2-40B4-BE49-F238E27FC236}">
                  <a16:creationId xmlns:a16="http://schemas.microsoft.com/office/drawing/2014/main" id="{97C22CD4-B285-F216-F141-08EE25E41F28}"/>
                </a:ext>
              </a:extLst>
            </p:cNvPr>
            <p:cNvSpPr/>
            <p:nvPr/>
          </p:nvSpPr>
          <p:spPr>
            <a:xfrm>
              <a:off x="1305512" y="3411322"/>
              <a:ext cx="105513" cy="71323"/>
            </a:xfrm>
            <a:custGeom>
              <a:avLst/>
              <a:gdLst/>
              <a:ahLst/>
              <a:cxnLst/>
              <a:rect l="l" t="t" r="r" b="b"/>
              <a:pathLst>
                <a:path w="1055134" h="713231" extrusionOk="0">
                  <a:moveTo>
                    <a:pt x="0" y="0"/>
                  </a:moveTo>
                  <a:lnTo>
                    <a:pt x="1055135" y="609382"/>
                  </a:lnTo>
                  <a:lnTo>
                    <a:pt x="1055135" y="713232"/>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140;p46">
              <a:extLst>
                <a:ext uri="{FF2B5EF4-FFF2-40B4-BE49-F238E27FC236}">
                  <a16:creationId xmlns:a16="http://schemas.microsoft.com/office/drawing/2014/main" id="{245CB857-935F-A22E-589C-F0FC7BD6BD3B}"/>
                </a:ext>
              </a:extLst>
            </p:cNvPr>
            <p:cNvSpPr/>
            <p:nvPr/>
          </p:nvSpPr>
          <p:spPr>
            <a:xfrm>
              <a:off x="1305512" y="3432165"/>
              <a:ext cx="91214" cy="63028"/>
            </a:xfrm>
            <a:custGeom>
              <a:avLst/>
              <a:gdLst/>
              <a:ahLst/>
              <a:cxnLst/>
              <a:rect l="l" t="t" r="r" b="b"/>
              <a:pathLst>
                <a:path w="912143" h="630282" extrusionOk="0">
                  <a:moveTo>
                    <a:pt x="0" y="0"/>
                  </a:moveTo>
                  <a:lnTo>
                    <a:pt x="912143" y="526433"/>
                  </a:lnTo>
                  <a:lnTo>
                    <a:pt x="912143" y="63028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141;p46">
              <a:extLst>
                <a:ext uri="{FF2B5EF4-FFF2-40B4-BE49-F238E27FC236}">
                  <a16:creationId xmlns:a16="http://schemas.microsoft.com/office/drawing/2014/main" id="{FDCBFB65-F21F-691C-74B2-732DC2D77263}"/>
                </a:ext>
              </a:extLst>
            </p:cNvPr>
            <p:cNvSpPr/>
            <p:nvPr/>
          </p:nvSpPr>
          <p:spPr>
            <a:xfrm>
              <a:off x="1305512" y="3452746"/>
              <a:ext cx="77437" cy="55060"/>
            </a:xfrm>
            <a:custGeom>
              <a:avLst/>
              <a:gdLst/>
              <a:ahLst/>
              <a:cxnLst/>
              <a:rect l="l" t="t" r="r" b="b"/>
              <a:pathLst>
                <a:path w="774374" h="550599" extrusionOk="0">
                  <a:moveTo>
                    <a:pt x="0" y="0"/>
                  </a:moveTo>
                  <a:lnTo>
                    <a:pt x="774375" y="446750"/>
                  </a:lnTo>
                  <a:lnTo>
                    <a:pt x="774375" y="550600"/>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142;p46">
              <a:extLst>
                <a:ext uri="{FF2B5EF4-FFF2-40B4-BE49-F238E27FC236}">
                  <a16:creationId xmlns:a16="http://schemas.microsoft.com/office/drawing/2014/main" id="{7B34B26C-81C6-CC4E-7A07-37D9887D7CA0}"/>
                </a:ext>
              </a:extLst>
            </p:cNvPr>
            <p:cNvSpPr/>
            <p:nvPr/>
          </p:nvSpPr>
          <p:spPr>
            <a:xfrm>
              <a:off x="1288586" y="3298188"/>
              <a:ext cx="137899" cy="123901"/>
            </a:xfrm>
            <a:custGeom>
              <a:avLst/>
              <a:gdLst/>
              <a:ahLst/>
              <a:cxnLst/>
              <a:rect l="l" t="t" r="r" b="b"/>
              <a:pathLst>
                <a:path w="1378987" h="1239012" extrusionOk="0">
                  <a:moveTo>
                    <a:pt x="653" y="0"/>
                  </a:moveTo>
                  <a:lnTo>
                    <a:pt x="1378988" y="796181"/>
                  </a:lnTo>
                  <a:lnTo>
                    <a:pt x="1378988" y="1239012"/>
                  </a:lnTo>
                  <a:lnTo>
                    <a:pt x="0" y="443484"/>
                  </a:lnTo>
                  <a:lnTo>
                    <a:pt x="653"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143;p46">
              <a:extLst>
                <a:ext uri="{FF2B5EF4-FFF2-40B4-BE49-F238E27FC236}">
                  <a16:creationId xmlns:a16="http://schemas.microsoft.com/office/drawing/2014/main" id="{7B627EF0-C37E-F4B2-5936-D29D25E07D6A}"/>
                </a:ext>
              </a:extLst>
            </p:cNvPr>
            <p:cNvSpPr/>
            <p:nvPr/>
          </p:nvSpPr>
          <p:spPr>
            <a:xfrm>
              <a:off x="1305512" y="3322238"/>
              <a:ext cx="17499" cy="26289"/>
            </a:xfrm>
            <a:custGeom>
              <a:avLst/>
              <a:gdLst/>
              <a:ahLst/>
              <a:cxnLst/>
              <a:rect l="l" t="t" r="r" b="b"/>
              <a:pathLst>
                <a:path w="174985" h="262890" extrusionOk="0">
                  <a:moveTo>
                    <a:pt x="174985" y="182064"/>
                  </a:moveTo>
                  <a:cubicBezTo>
                    <a:pt x="174985" y="249338"/>
                    <a:pt x="135809" y="280689"/>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144;p46">
              <a:extLst>
                <a:ext uri="{FF2B5EF4-FFF2-40B4-BE49-F238E27FC236}">
                  <a16:creationId xmlns:a16="http://schemas.microsoft.com/office/drawing/2014/main" id="{252FD3BA-24D3-4499-F202-FDFEBF95E2BE}"/>
                </a:ext>
              </a:extLst>
            </p:cNvPr>
            <p:cNvSpPr/>
            <p:nvPr/>
          </p:nvSpPr>
          <p:spPr>
            <a:xfrm>
              <a:off x="1040943" y="3399143"/>
              <a:ext cx="424339" cy="575680"/>
            </a:xfrm>
            <a:custGeom>
              <a:avLst/>
              <a:gdLst/>
              <a:ahLst/>
              <a:cxnLst/>
              <a:rect l="l" t="t" r="r" b="b"/>
              <a:pathLst>
                <a:path w="4243391" h="5756801" extrusionOk="0">
                  <a:moveTo>
                    <a:pt x="653" y="0"/>
                  </a:moveTo>
                  <a:lnTo>
                    <a:pt x="4243392" y="2449286"/>
                  </a:lnTo>
                  <a:lnTo>
                    <a:pt x="4242739" y="5756801"/>
                  </a:lnTo>
                  <a:lnTo>
                    <a:pt x="0" y="3307516"/>
                  </a:lnTo>
                  <a:lnTo>
                    <a:pt x="653"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145;p46">
              <a:extLst>
                <a:ext uri="{FF2B5EF4-FFF2-40B4-BE49-F238E27FC236}">
                  <a16:creationId xmlns:a16="http://schemas.microsoft.com/office/drawing/2014/main" id="{258EECE7-282B-AD03-7C4C-4CE24E21EFAF}"/>
                </a:ext>
              </a:extLst>
            </p:cNvPr>
            <p:cNvSpPr/>
            <p:nvPr/>
          </p:nvSpPr>
          <p:spPr>
            <a:xfrm>
              <a:off x="1012950" y="3480428"/>
              <a:ext cx="109627" cy="93661"/>
            </a:xfrm>
            <a:custGeom>
              <a:avLst/>
              <a:gdLst/>
              <a:ahLst/>
              <a:cxnLst/>
              <a:rect l="l" t="t" r="r" b="b"/>
              <a:pathLst>
                <a:path w="1096269" h="936606" extrusionOk="0">
                  <a:moveTo>
                    <a:pt x="0" y="0"/>
                  </a:moveTo>
                  <a:lnTo>
                    <a:pt x="1096270" y="632895"/>
                  </a:lnTo>
                  <a:lnTo>
                    <a:pt x="1096270" y="936607"/>
                  </a:lnTo>
                  <a:lnTo>
                    <a:pt x="0" y="304365"/>
                  </a:lnTo>
                  <a:lnTo>
                    <a:pt x="0" y="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146;p46">
              <a:extLst>
                <a:ext uri="{FF2B5EF4-FFF2-40B4-BE49-F238E27FC236}">
                  <a16:creationId xmlns:a16="http://schemas.microsoft.com/office/drawing/2014/main" id="{5778B8D0-39B9-84EF-90E1-4B75A27F6A6A}"/>
                </a:ext>
              </a:extLst>
            </p:cNvPr>
            <p:cNvSpPr/>
            <p:nvPr/>
          </p:nvSpPr>
          <p:spPr>
            <a:xfrm>
              <a:off x="1069522" y="3563667"/>
              <a:ext cx="243412" cy="150941"/>
            </a:xfrm>
            <a:custGeom>
              <a:avLst/>
              <a:gdLst/>
              <a:ahLst/>
              <a:cxnLst/>
              <a:rect l="l" t="t" r="r" b="b"/>
              <a:pathLst>
                <a:path w="2434122" h="1509412" extrusionOk="0">
                  <a:moveTo>
                    <a:pt x="0" y="0"/>
                  </a:moveTo>
                  <a:lnTo>
                    <a:pt x="2434123" y="1405564"/>
                  </a:lnTo>
                  <a:lnTo>
                    <a:pt x="2434123" y="150941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147;p46">
              <a:extLst>
                <a:ext uri="{FF2B5EF4-FFF2-40B4-BE49-F238E27FC236}">
                  <a16:creationId xmlns:a16="http://schemas.microsoft.com/office/drawing/2014/main" id="{FF415B47-9B39-D4FB-98BE-FE087C7E31B0}"/>
                </a:ext>
              </a:extLst>
            </p:cNvPr>
            <p:cNvSpPr/>
            <p:nvPr/>
          </p:nvSpPr>
          <p:spPr>
            <a:xfrm>
              <a:off x="1069522" y="3584509"/>
              <a:ext cx="209982" cy="131608"/>
            </a:xfrm>
            <a:custGeom>
              <a:avLst/>
              <a:gdLst/>
              <a:ahLst/>
              <a:cxnLst/>
              <a:rect l="l" t="t" r="r" b="b"/>
              <a:pathLst>
                <a:path w="2099822" h="1316082" extrusionOk="0">
                  <a:moveTo>
                    <a:pt x="0" y="0"/>
                  </a:moveTo>
                  <a:lnTo>
                    <a:pt x="2099823" y="1212233"/>
                  </a:lnTo>
                  <a:lnTo>
                    <a:pt x="2099823" y="131608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148;p46">
              <a:extLst>
                <a:ext uri="{FF2B5EF4-FFF2-40B4-BE49-F238E27FC236}">
                  <a16:creationId xmlns:a16="http://schemas.microsoft.com/office/drawing/2014/main" id="{4ECF64E9-3405-6398-0467-715095296FAF}"/>
                </a:ext>
              </a:extLst>
            </p:cNvPr>
            <p:cNvSpPr/>
            <p:nvPr/>
          </p:nvSpPr>
          <p:spPr>
            <a:xfrm>
              <a:off x="1069522" y="3605156"/>
              <a:ext cx="178707" cy="113582"/>
            </a:xfrm>
            <a:custGeom>
              <a:avLst/>
              <a:gdLst/>
              <a:ahLst/>
              <a:cxnLst/>
              <a:rect l="l" t="t" r="r" b="b"/>
              <a:pathLst>
                <a:path w="1787069" h="1135815" extrusionOk="0">
                  <a:moveTo>
                    <a:pt x="0" y="0"/>
                  </a:moveTo>
                  <a:lnTo>
                    <a:pt x="1787069" y="1031966"/>
                  </a:lnTo>
                  <a:lnTo>
                    <a:pt x="1787069" y="1135815"/>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149;p46">
              <a:extLst>
                <a:ext uri="{FF2B5EF4-FFF2-40B4-BE49-F238E27FC236}">
                  <a16:creationId xmlns:a16="http://schemas.microsoft.com/office/drawing/2014/main" id="{FA96288C-A545-732F-B066-BA22680EFC67}"/>
                </a:ext>
              </a:extLst>
            </p:cNvPr>
            <p:cNvSpPr/>
            <p:nvPr/>
          </p:nvSpPr>
          <p:spPr>
            <a:xfrm>
              <a:off x="1233315" y="3736463"/>
              <a:ext cx="214030" cy="215472"/>
            </a:xfrm>
            <a:custGeom>
              <a:avLst/>
              <a:gdLst/>
              <a:ahLst/>
              <a:cxnLst/>
              <a:rect l="l" t="t" r="r" b="b"/>
              <a:pathLst>
                <a:path w="2140304" h="2154718" extrusionOk="0">
                  <a:moveTo>
                    <a:pt x="0" y="0"/>
                  </a:moveTo>
                  <a:lnTo>
                    <a:pt x="2140304" y="1235746"/>
                  </a:lnTo>
                  <a:lnTo>
                    <a:pt x="2140304" y="2154719"/>
                  </a:lnTo>
                  <a:lnTo>
                    <a:pt x="0" y="918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150;p46">
              <a:extLst>
                <a:ext uri="{FF2B5EF4-FFF2-40B4-BE49-F238E27FC236}">
                  <a16:creationId xmlns:a16="http://schemas.microsoft.com/office/drawing/2014/main" id="{E137B014-1FF2-A696-B688-C7F03284F0CF}"/>
                </a:ext>
              </a:extLst>
            </p:cNvPr>
            <p:cNvSpPr/>
            <p:nvPr/>
          </p:nvSpPr>
          <p:spPr>
            <a:xfrm>
              <a:off x="1249395" y="376388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151;p46">
              <a:extLst>
                <a:ext uri="{FF2B5EF4-FFF2-40B4-BE49-F238E27FC236}">
                  <a16:creationId xmlns:a16="http://schemas.microsoft.com/office/drawing/2014/main" id="{D34E8385-71F2-87F8-4312-B9D71DE2F570}"/>
                </a:ext>
              </a:extLst>
            </p:cNvPr>
            <p:cNvSpPr/>
            <p:nvPr/>
          </p:nvSpPr>
          <p:spPr>
            <a:xfrm>
              <a:off x="1288781" y="378811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152;p46">
              <a:extLst>
                <a:ext uri="{FF2B5EF4-FFF2-40B4-BE49-F238E27FC236}">
                  <a16:creationId xmlns:a16="http://schemas.microsoft.com/office/drawing/2014/main" id="{7A2B7BBC-718C-2501-0B4F-01480C641DFF}"/>
                </a:ext>
              </a:extLst>
            </p:cNvPr>
            <p:cNvSpPr/>
            <p:nvPr/>
          </p:nvSpPr>
          <p:spPr>
            <a:xfrm>
              <a:off x="1328362" y="381058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153;p46">
              <a:extLst>
                <a:ext uri="{FF2B5EF4-FFF2-40B4-BE49-F238E27FC236}">
                  <a16:creationId xmlns:a16="http://schemas.microsoft.com/office/drawing/2014/main" id="{3AA96E31-DF96-F253-36EF-4F0A030D9C60}"/>
                </a:ext>
              </a:extLst>
            </p:cNvPr>
            <p:cNvSpPr/>
            <p:nvPr/>
          </p:nvSpPr>
          <p:spPr>
            <a:xfrm>
              <a:off x="1367943" y="3834487"/>
              <a:ext cx="32255" cy="48986"/>
            </a:xfrm>
            <a:custGeom>
              <a:avLst/>
              <a:gdLst/>
              <a:ahLst/>
              <a:cxnLst/>
              <a:rect l="l" t="t" r="r" b="b"/>
              <a:pathLst>
                <a:path w="322547" h="489857" extrusionOk="0">
                  <a:moveTo>
                    <a:pt x="0" y="0"/>
                  </a:moveTo>
                  <a:lnTo>
                    <a:pt x="322548" y="186146"/>
                  </a:lnTo>
                  <a:lnTo>
                    <a:pt x="322548"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154;p46">
              <a:extLst>
                <a:ext uri="{FF2B5EF4-FFF2-40B4-BE49-F238E27FC236}">
                  <a16:creationId xmlns:a16="http://schemas.microsoft.com/office/drawing/2014/main" id="{F3E6D2F5-32FC-1792-6A89-9538CAB550D4}"/>
                </a:ext>
              </a:extLst>
            </p:cNvPr>
            <p:cNvSpPr/>
            <p:nvPr/>
          </p:nvSpPr>
          <p:spPr>
            <a:xfrm>
              <a:off x="1029811" y="3615447"/>
              <a:ext cx="178184" cy="194767"/>
            </a:xfrm>
            <a:custGeom>
              <a:avLst/>
              <a:gdLst/>
              <a:ahLst/>
              <a:cxnLst/>
              <a:rect l="l" t="t" r="r" b="b"/>
              <a:pathLst>
                <a:path w="1781845" h="1947672" extrusionOk="0">
                  <a:moveTo>
                    <a:pt x="0" y="0"/>
                  </a:moveTo>
                  <a:lnTo>
                    <a:pt x="1781846" y="1028700"/>
                  </a:lnTo>
                  <a:lnTo>
                    <a:pt x="1781846" y="1947672"/>
                  </a:lnTo>
                  <a:lnTo>
                    <a:pt x="0" y="918319"/>
                  </a:lnTo>
                  <a:lnTo>
                    <a:pt x="0" y="0"/>
                  </a:lnTo>
                  <a:close/>
                </a:path>
              </a:pathLst>
            </a:custGeom>
            <a:gradFill>
              <a:gsLst>
                <a:gs pos="0">
                  <a:srgbClr val="FFFFFF">
                    <a:alpha val="29803"/>
                    <a:alpha val="29800"/>
                  </a:srgbClr>
                </a:gs>
                <a:gs pos="99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155;p46">
              <a:extLst>
                <a:ext uri="{FF2B5EF4-FFF2-40B4-BE49-F238E27FC236}">
                  <a16:creationId xmlns:a16="http://schemas.microsoft.com/office/drawing/2014/main" id="{BFCB29C7-A056-8EDA-73E7-6D6555044526}"/>
                </a:ext>
              </a:extLst>
            </p:cNvPr>
            <p:cNvSpPr/>
            <p:nvPr/>
          </p:nvSpPr>
          <p:spPr>
            <a:xfrm>
              <a:off x="1047713" y="3649251"/>
              <a:ext cx="141555" cy="92093"/>
            </a:xfrm>
            <a:custGeom>
              <a:avLst/>
              <a:gdLst/>
              <a:ahLst/>
              <a:cxnLst/>
              <a:rect l="l" t="t" r="r" b="b"/>
              <a:pathLst>
                <a:path w="1415552" h="920931" extrusionOk="0">
                  <a:moveTo>
                    <a:pt x="0" y="0"/>
                  </a:moveTo>
                  <a:lnTo>
                    <a:pt x="1415552" y="817082"/>
                  </a:lnTo>
                  <a:lnTo>
                    <a:pt x="1415552" y="920931"/>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156;p46">
              <a:extLst>
                <a:ext uri="{FF2B5EF4-FFF2-40B4-BE49-F238E27FC236}">
                  <a16:creationId xmlns:a16="http://schemas.microsoft.com/office/drawing/2014/main" id="{7459CEF0-958B-25B4-9EBF-F9ECD60A91E1}"/>
                </a:ext>
              </a:extLst>
            </p:cNvPr>
            <p:cNvSpPr/>
            <p:nvPr/>
          </p:nvSpPr>
          <p:spPr>
            <a:xfrm>
              <a:off x="1047713" y="3670093"/>
              <a:ext cx="113349" cy="75830"/>
            </a:xfrm>
            <a:custGeom>
              <a:avLst/>
              <a:gdLst/>
              <a:ahLst/>
              <a:cxnLst/>
              <a:rect l="l" t="t" r="r" b="b"/>
              <a:pathLst>
                <a:path w="1133486" h="758299" extrusionOk="0">
                  <a:moveTo>
                    <a:pt x="0" y="0"/>
                  </a:moveTo>
                  <a:lnTo>
                    <a:pt x="1133486" y="654449"/>
                  </a:lnTo>
                  <a:lnTo>
                    <a:pt x="1133486" y="758299"/>
                  </a:lnTo>
                  <a:lnTo>
                    <a:pt x="0" y="1031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157;p46">
              <a:extLst>
                <a:ext uri="{FF2B5EF4-FFF2-40B4-BE49-F238E27FC236}">
                  <a16:creationId xmlns:a16="http://schemas.microsoft.com/office/drawing/2014/main" id="{54B6B0F2-8F43-3879-A653-1691F52E2FFA}"/>
                </a:ext>
              </a:extLst>
            </p:cNvPr>
            <p:cNvSpPr/>
            <p:nvPr/>
          </p:nvSpPr>
          <p:spPr>
            <a:xfrm>
              <a:off x="1041008" y="3399143"/>
              <a:ext cx="423686" cy="289473"/>
            </a:xfrm>
            <a:custGeom>
              <a:avLst/>
              <a:gdLst/>
              <a:ahLst/>
              <a:cxnLst/>
              <a:rect l="l" t="t" r="r" b="b"/>
              <a:pathLst>
                <a:path w="4236862" h="2894729" extrusionOk="0">
                  <a:moveTo>
                    <a:pt x="0" y="0"/>
                  </a:moveTo>
                  <a:lnTo>
                    <a:pt x="4236863" y="2446673"/>
                  </a:lnTo>
                  <a:lnTo>
                    <a:pt x="4236863" y="2894729"/>
                  </a:lnTo>
                  <a:lnTo>
                    <a:pt x="0" y="44870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158;p46">
              <a:extLst>
                <a:ext uri="{FF2B5EF4-FFF2-40B4-BE49-F238E27FC236}">
                  <a16:creationId xmlns:a16="http://schemas.microsoft.com/office/drawing/2014/main" id="{F97C9C83-CE42-47CF-4046-5BECDF805215}"/>
                </a:ext>
              </a:extLst>
            </p:cNvPr>
            <p:cNvSpPr/>
            <p:nvPr/>
          </p:nvSpPr>
          <p:spPr>
            <a:xfrm>
              <a:off x="1069587" y="3429901"/>
              <a:ext cx="17499" cy="26289"/>
            </a:xfrm>
            <a:custGeom>
              <a:avLst/>
              <a:gdLst/>
              <a:ahLst/>
              <a:cxnLst/>
              <a:rect l="l" t="t" r="r" b="b"/>
              <a:pathLst>
                <a:path w="174985" h="262890" extrusionOk="0">
                  <a:moveTo>
                    <a:pt x="174985" y="182064"/>
                  </a:moveTo>
                  <a:cubicBezTo>
                    <a:pt x="174985" y="249338"/>
                    <a:pt x="135809" y="280688"/>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56" name="Google Shape;156;p15"/>
          <p:cNvSpPr txBox="1">
            <a:spLocks noGrp="1"/>
          </p:cNvSpPr>
          <p:nvPr>
            <p:ph type="body" idx="1"/>
          </p:nvPr>
        </p:nvSpPr>
        <p:spPr>
          <a:xfrm>
            <a:off x="1069151" y="2397774"/>
            <a:ext cx="5307000" cy="819900"/>
          </a:xfrm>
          <a:prstGeom prst="rect">
            <a:avLst/>
          </a:prstGeom>
        </p:spPr>
        <p:txBody>
          <a:bodyPr spcFirstLastPara="1" wrap="square" lIns="0" tIns="0" rIns="0" bIns="0" anchor="ctr" anchorCtr="0">
            <a:noAutofit/>
          </a:bodyPr>
          <a:lstStyle/>
          <a:p>
            <a:pPr marL="0" lvl="0" indent="0" rtl="0">
              <a:spcBef>
                <a:spcPts val="0"/>
              </a:spcBef>
              <a:spcAft>
                <a:spcPts val="800"/>
              </a:spcAft>
              <a:buNone/>
            </a:pPr>
            <a:r>
              <a:rPr lang="en-IN" sz="3200" dirty="0"/>
              <a:t>Table of Context</a:t>
            </a:r>
          </a:p>
          <a:p>
            <a:pPr marL="514350" lvl="0" indent="-514350" algn="l" rtl="0">
              <a:spcBef>
                <a:spcPts val="0"/>
              </a:spcBef>
              <a:spcAft>
                <a:spcPts val="800"/>
              </a:spcAft>
              <a:buAutoNum type="arabicPeriod"/>
            </a:pPr>
            <a:r>
              <a:rPr lang="en-IN" sz="2000" dirty="0"/>
              <a:t>Introduction</a:t>
            </a:r>
          </a:p>
          <a:p>
            <a:pPr marL="514350" lvl="0" indent="-514350" algn="l" rtl="0">
              <a:spcBef>
                <a:spcPts val="0"/>
              </a:spcBef>
              <a:spcAft>
                <a:spcPts val="800"/>
              </a:spcAft>
              <a:buAutoNum type="arabicPeriod"/>
            </a:pPr>
            <a:r>
              <a:rPr lang="en-IN" sz="2000" dirty="0"/>
              <a:t>Hyperledger Foundation</a:t>
            </a:r>
          </a:p>
          <a:p>
            <a:pPr marL="514350" lvl="0" indent="-514350" algn="l" rtl="0">
              <a:spcBef>
                <a:spcPts val="0"/>
              </a:spcBef>
              <a:spcAft>
                <a:spcPts val="800"/>
              </a:spcAft>
              <a:buAutoNum type="arabicPeriod"/>
            </a:pPr>
            <a:r>
              <a:rPr lang="en-IN" sz="2000" dirty="0"/>
              <a:t>What is Hyperledger Iroha</a:t>
            </a:r>
          </a:p>
          <a:p>
            <a:pPr marL="514350" lvl="0" indent="-514350" algn="l" rtl="0">
              <a:spcBef>
                <a:spcPts val="0"/>
              </a:spcBef>
              <a:spcAft>
                <a:spcPts val="800"/>
              </a:spcAft>
              <a:buAutoNum type="arabicPeriod"/>
            </a:pPr>
            <a:r>
              <a:rPr lang="en-IN" sz="2000" dirty="0"/>
              <a:t>How it differs from Bitcoin and Ethereum</a:t>
            </a:r>
          </a:p>
          <a:p>
            <a:pPr marL="514350" lvl="0" indent="-514350" algn="l" rtl="0">
              <a:spcBef>
                <a:spcPts val="0"/>
              </a:spcBef>
              <a:spcAft>
                <a:spcPts val="800"/>
              </a:spcAft>
              <a:buAutoNum type="arabicPeriod"/>
            </a:pPr>
            <a:r>
              <a:rPr lang="en-IN" sz="2000" dirty="0"/>
              <a:t>Key Features of Iroha</a:t>
            </a:r>
          </a:p>
          <a:p>
            <a:pPr marL="514350" lvl="0" indent="-514350" algn="l" rtl="0">
              <a:spcBef>
                <a:spcPts val="0"/>
              </a:spcBef>
              <a:spcAft>
                <a:spcPts val="800"/>
              </a:spcAft>
              <a:buAutoNum type="arabicPeriod"/>
            </a:pPr>
            <a:r>
              <a:rPr lang="en-IN" sz="2000" dirty="0"/>
              <a:t>Basic Terminologies/ Core Concepts</a:t>
            </a:r>
          </a:p>
          <a:p>
            <a:pPr marL="514350" lvl="0" indent="-514350" algn="l" rtl="0">
              <a:spcBef>
                <a:spcPts val="0"/>
              </a:spcBef>
              <a:spcAft>
                <a:spcPts val="800"/>
              </a:spcAft>
              <a:buAutoNum type="arabicPeriod"/>
            </a:pPr>
            <a:r>
              <a:rPr lang="en-IN" sz="2000" dirty="0"/>
              <a:t>Iroha Architecture</a:t>
            </a:r>
          </a:p>
          <a:p>
            <a:pPr marL="514350" lvl="0" indent="-514350" algn="l" rtl="0">
              <a:spcBef>
                <a:spcPts val="0"/>
              </a:spcBef>
              <a:spcAft>
                <a:spcPts val="800"/>
              </a:spcAft>
              <a:buAutoNum type="arabicPeriod"/>
            </a:pPr>
            <a:r>
              <a:rPr lang="en-IN" sz="2000" dirty="0"/>
              <a:t>Use Case Scenarios</a:t>
            </a:r>
          </a:p>
          <a:p>
            <a:pPr marL="514350" lvl="0" indent="-514350" algn="l" rtl="0">
              <a:spcBef>
                <a:spcPts val="0"/>
              </a:spcBef>
              <a:spcAft>
                <a:spcPts val="800"/>
              </a:spcAft>
              <a:buAutoNum type="arabicPeriod"/>
            </a:pPr>
            <a:r>
              <a:rPr lang="en-IN" sz="2000" dirty="0"/>
              <a:t>Bibliography</a:t>
            </a:r>
          </a:p>
          <a:p>
            <a:pPr marL="0" lvl="0" indent="0" algn="l" rtl="0">
              <a:spcBef>
                <a:spcPts val="0"/>
              </a:spcBef>
              <a:spcAft>
                <a:spcPts val="800"/>
              </a:spcAft>
              <a:buNone/>
            </a:pPr>
            <a:endParaRPr lang="en-IN" sz="2000" dirty="0"/>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pSp>
        <p:nvGrpSpPr>
          <p:cNvPr id="4" name="Grupo 11">
            <a:extLst>
              <a:ext uri="{FF2B5EF4-FFF2-40B4-BE49-F238E27FC236}">
                <a16:creationId xmlns:a16="http://schemas.microsoft.com/office/drawing/2014/main" id="{A511D056-A879-8A06-8825-86AC7C72644D}"/>
              </a:ext>
            </a:extLst>
          </p:cNvPr>
          <p:cNvGrpSpPr/>
          <p:nvPr/>
        </p:nvGrpSpPr>
        <p:grpSpPr>
          <a:xfrm>
            <a:off x="5643944" y="672150"/>
            <a:ext cx="3418940" cy="3753597"/>
            <a:chOff x="1012950" y="3289810"/>
            <a:chExt cx="452332" cy="685013"/>
          </a:xfrm>
        </p:grpSpPr>
        <p:sp>
          <p:nvSpPr>
            <p:cNvPr id="5" name="Google Shape;1134;p46">
              <a:extLst>
                <a:ext uri="{FF2B5EF4-FFF2-40B4-BE49-F238E27FC236}">
                  <a16:creationId xmlns:a16="http://schemas.microsoft.com/office/drawing/2014/main" id="{D8E39A5C-7976-CCD5-B5E7-BDC85D067F10}"/>
                </a:ext>
              </a:extLst>
            </p:cNvPr>
            <p:cNvSpPr/>
            <p:nvPr/>
          </p:nvSpPr>
          <p:spPr>
            <a:xfrm>
              <a:off x="1210074" y="3312647"/>
              <a:ext cx="60004" cy="257813"/>
            </a:xfrm>
            <a:custGeom>
              <a:avLst/>
              <a:gdLst/>
              <a:ahLst/>
              <a:cxnLst/>
              <a:rect l="l" t="t" r="r" b="b"/>
              <a:pathLst>
                <a:path w="600042" h="2578130" extrusionOk="0">
                  <a:moveTo>
                    <a:pt x="599390" y="1732788"/>
                  </a:moveTo>
                  <a:cubicBezTo>
                    <a:pt x="543891" y="1700784"/>
                    <a:pt x="504062" y="1700131"/>
                    <a:pt x="479904" y="1730176"/>
                  </a:cubicBezTo>
                  <a:cubicBezTo>
                    <a:pt x="455092" y="1760220"/>
                    <a:pt x="443339" y="1811165"/>
                    <a:pt x="443339" y="1882358"/>
                  </a:cubicBezTo>
                  <a:lnTo>
                    <a:pt x="443339" y="2267712"/>
                  </a:lnTo>
                  <a:cubicBezTo>
                    <a:pt x="443339" y="2340864"/>
                    <a:pt x="436810" y="2401606"/>
                    <a:pt x="423099" y="2449939"/>
                  </a:cubicBezTo>
                  <a:cubicBezTo>
                    <a:pt x="409387" y="2500231"/>
                    <a:pt x="386535" y="2535501"/>
                    <a:pt x="355194" y="2556401"/>
                  </a:cubicBezTo>
                  <a:cubicBezTo>
                    <a:pt x="324506" y="2577955"/>
                    <a:pt x="282719" y="2583180"/>
                    <a:pt x="229831" y="2573383"/>
                  </a:cubicBezTo>
                  <a:cubicBezTo>
                    <a:pt x="178250" y="2564239"/>
                    <a:pt x="113610" y="2536807"/>
                    <a:pt x="36564" y="2492393"/>
                  </a:cubicBezTo>
                  <a:lnTo>
                    <a:pt x="0" y="2470840"/>
                  </a:lnTo>
                  <a:lnTo>
                    <a:pt x="0" y="2167128"/>
                  </a:lnTo>
                  <a:lnTo>
                    <a:pt x="46358" y="2193907"/>
                  </a:lnTo>
                  <a:cubicBezTo>
                    <a:pt x="101857" y="2225911"/>
                    <a:pt x="138421" y="2229830"/>
                    <a:pt x="156703" y="2206970"/>
                  </a:cubicBezTo>
                  <a:cubicBezTo>
                    <a:pt x="176291" y="2184110"/>
                    <a:pt x="186085" y="2137084"/>
                    <a:pt x="186085" y="2065891"/>
                  </a:cubicBezTo>
                  <a:lnTo>
                    <a:pt x="186085" y="1726257"/>
                  </a:lnTo>
                  <a:cubicBezTo>
                    <a:pt x="186085" y="1637429"/>
                    <a:pt x="194573" y="1567543"/>
                    <a:pt x="212202" y="1516598"/>
                  </a:cubicBezTo>
                  <a:cubicBezTo>
                    <a:pt x="229178" y="1465000"/>
                    <a:pt x="263784" y="1432342"/>
                    <a:pt x="315365" y="1417973"/>
                  </a:cubicBezTo>
                  <a:cubicBezTo>
                    <a:pt x="263784" y="1344168"/>
                    <a:pt x="229178" y="1271016"/>
                    <a:pt x="212202" y="1199823"/>
                  </a:cubicBezTo>
                  <a:cubicBezTo>
                    <a:pt x="195226" y="1128631"/>
                    <a:pt x="186738" y="1048947"/>
                    <a:pt x="186738" y="960120"/>
                  </a:cubicBezTo>
                  <a:lnTo>
                    <a:pt x="186738" y="620486"/>
                  </a:lnTo>
                  <a:cubicBezTo>
                    <a:pt x="186738" y="549293"/>
                    <a:pt x="176944" y="490510"/>
                    <a:pt x="157356" y="445443"/>
                  </a:cubicBezTo>
                  <a:cubicBezTo>
                    <a:pt x="139074" y="401030"/>
                    <a:pt x="101857" y="362494"/>
                    <a:pt x="47011" y="330490"/>
                  </a:cubicBezTo>
                  <a:lnTo>
                    <a:pt x="653" y="303711"/>
                  </a:lnTo>
                  <a:lnTo>
                    <a:pt x="653" y="0"/>
                  </a:lnTo>
                  <a:lnTo>
                    <a:pt x="37217" y="21554"/>
                  </a:lnTo>
                  <a:cubicBezTo>
                    <a:pt x="114263" y="65967"/>
                    <a:pt x="178903" y="113647"/>
                    <a:pt x="230484" y="163939"/>
                  </a:cubicBezTo>
                  <a:cubicBezTo>
                    <a:pt x="283372" y="214884"/>
                    <a:pt x="325159" y="268442"/>
                    <a:pt x="355847" y="325918"/>
                  </a:cubicBezTo>
                  <a:cubicBezTo>
                    <a:pt x="387840" y="383395"/>
                    <a:pt x="410693" y="444790"/>
                    <a:pt x="423752" y="510758"/>
                  </a:cubicBezTo>
                  <a:cubicBezTo>
                    <a:pt x="437463" y="574766"/>
                    <a:pt x="443992" y="643346"/>
                    <a:pt x="443992" y="716498"/>
                  </a:cubicBezTo>
                  <a:lnTo>
                    <a:pt x="443992" y="1101852"/>
                  </a:lnTo>
                  <a:cubicBezTo>
                    <a:pt x="443992" y="1173045"/>
                    <a:pt x="456398" y="1238359"/>
                    <a:pt x="480557" y="1296489"/>
                  </a:cubicBezTo>
                  <a:cubicBezTo>
                    <a:pt x="505368" y="1354618"/>
                    <a:pt x="545197" y="1400338"/>
                    <a:pt x="600043" y="1431689"/>
                  </a:cubicBezTo>
                  <a:lnTo>
                    <a:pt x="599390" y="1732788"/>
                  </a:lnTo>
                  <a:close/>
                </a:path>
              </a:pathLst>
            </a:custGeom>
            <a:gradFill>
              <a:gsLst>
                <a:gs pos="0">
                  <a:srgbClr val="FFFFFF">
                    <a:alpha val="40000"/>
                  </a:srgbClr>
                </a:gs>
                <a:gs pos="100000">
                  <a:srgbClr val="FFFFFF">
                    <a:alpha val="9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135;p46">
              <a:extLst>
                <a:ext uri="{FF2B5EF4-FFF2-40B4-BE49-F238E27FC236}">
                  <a16:creationId xmlns:a16="http://schemas.microsoft.com/office/drawing/2014/main" id="{B69CCB95-7DE7-1918-9365-6A58E9CF70A0}"/>
                </a:ext>
              </a:extLst>
            </p:cNvPr>
            <p:cNvSpPr/>
            <p:nvPr/>
          </p:nvSpPr>
          <p:spPr>
            <a:xfrm>
              <a:off x="1130391" y="3289810"/>
              <a:ext cx="60004" cy="257967"/>
            </a:xfrm>
            <a:custGeom>
              <a:avLst/>
              <a:gdLst/>
              <a:ahLst/>
              <a:cxnLst/>
              <a:rect l="l" t="t" r="r" b="b"/>
              <a:pathLst>
                <a:path w="600042" h="2579665" extrusionOk="0">
                  <a:moveTo>
                    <a:pt x="0" y="845571"/>
                  </a:moveTo>
                  <a:cubicBezTo>
                    <a:pt x="55499" y="877575"/>
                    <a:pt x="95328" y="878228"/>
                    <a:pt x="119486" y="848184"/>
                  </a:cubicBezTo>
                  <a:cubicBezTo>
                    <a:pt x="144297" y="818139"/>
                    <a:pt x="156050" y="767194"/>
                    <a:pt x="156050" y="696001"/>
                  </a:cubicBezTo>
                  <a:lnTo>
                    <a:pt x="156050" y="310647"/>
                  </a:lnTo>
                  <a:cubicBezTo>
                    <a:pt x="156050" y="237495"/>
                    <a:pt x="162580" y="176753"/>
                    <a:pt x="176291" y="128420"/>
                  </a:cubicBezTo>
                  <a:cubicBezTo>
                    <a:pt x="190003" y="78128"/>
                    <a:pt x="212202" y="42858"/>
                    <a:pt x="242890" y="21305"/>
                  </a:cubicBezTo>
                  <a:cubicBezTo>
                    <a:pt x="274883" y="404"/>
                    <a:pt x="316671" y="-4821"/>
                    <a:pt x="368252" y="4323"/>
                  </a:cubicBezTo>
                  <a:cubicBezTo>
                    <a:pt x="421140" y="14120"/>
                    <a:pt x="486433" y="41552"/>
                    <a:pt x="563479" y="86619"/>
                  </a:cubicBezTo>
                  <a:lnTo>
                    <a:pt x="600043" y="108173"/>
                  </a:lnTo>
                  <a:lnTo>
                    <a:pt x="600043" y="411884"/>
                  </a:lnTo>
                  <a:lnTo>
                    <a:pt x="553685" y="385105"/>
                  </a:lnTo>
                  <a:cubicBezTo>
                    <a:pt x="498186" y="353101"/>
                    <a:pt x="460969" y="348529"/>
                    <a:pt x="441381" y="371389"/>
                  </a:cubicBezTo>
                  <a:cubicBezTo>
                    <a:pt x="423099" y="394902"/>
                    <a:pt x="413958" y="441929"/>
                    <a:pt x="413958" y="513774"/>
                  </a:cubicBezTo>
                  <a:lnTo>
                    <a:pt x="413958" y="853409"/>
                  </a:lnTo>
                  <a:cubicBezTo>
                    <a:pt x="413958" y="941583"/>
                    <a:pt x="405469" y="1012122"/>
                    <a:pt x="387840" y="1063068"/>
                  </a:cubicBezTo>
                  <a:cubicBezTo>
                    <a:pt x="370864" y="1114666"/>
                    <a:pt x="336259" y="1147323"/>
                    <a:pt x="284677" y="1161692"/>
                  </a:cubicBezTo>
                  <a:cubicBezTo>
                    <a:pt x="336259" y="1235497"/>
                    <a:pt x="370864" y="1308649"/>
                    <a:pt x="387840" y="1379842"/>
                  </a:cubicBezTo>
                  <a:cubicBezTo>
                    <a:pt x="404817" y="1451034"/>
                    <a:pt x="413305" y="1530718"/>
                    <a:pt x="413305" y="1619545"/>
                  </a:cubicBezTo>
                  <a:lnTo>
                    <a:pt x="413305" y="1959180"/>
                  </a:lnTo>
                  <a:cubicBezTo>
                    <a:pt x="413305" y="2030372"/>
                    <a:pt x="422446" y="2088502"/>
                    <a:pt x="440728" y="2133569"/>
                  </a:cubicBezTo>
                  <a:cubicBezTo>
                    <a:pt x="460316" y="2178636"/>
                    <a:pt x="497533" y="2217824"/>
                    <a:pt x="553032" y="2249175"/>
                  </a:cubicBezTo>
                  <a:lnTo>
                    <a:pt x="599390" y="2275954"/>
                  </a:lnTo>
                  <a:lnTo>
                    <a:pt x="599390" y="2579665"/>
                  </a:lnTo>
                  <a:lnTo>
                    <a:pt x="562826" y="2558112"/>
                  </a:lnTo>
                  <a:cubicBezTo>
                    <a:pt x="485780" y="2513698"/>
                    <a:pt x="420487" y="2465365"/>
                    <a:pt x="367600" y="2415073"/>
                  </a:cubicBezTo>
                  <a:cubicBezTo>
                    <a:pt x="316018" y="2364781"/>
                    <a:pt x="274231" y="2311224"/>
                    <a:pt x="242237" y="2253094"/>
                  </a:cubicBezTo>
                  <a:cubicBezTo>
                    <a:pt x="211549" y="2196271"/>
                    <a:pt x="189350" y="2134875"/>
                    <a:pt x="176291" y="2069561"/>
                  </a:cubicBezTo>
                  <a:cubicBezTo>
                    <a:pt x="162580" y="2005553"/>
                    <a:pt x="156050" y="1936973"/>
                    <a:pt x="156050" y="1863821"/>
                  </a:cubicBezTo>
                  <a:lnTo>
                    <a:pt x="156050" y="1478467"/>
                  </a:lnTo>
                  <a:cubicBezTo>
                    <a:pt x="156050" y="1407274"/>
                    <a:pt x="143645" y="1341960"/>
                    <a:pt x="119486" y="1283830"/>
                  </a:cubicBezTo>
                  <a:cubicBezTo>
                    <a:pt x="94675" y="1225700"/>
                    <a:pt x="54846" y="1179980"/>
                    <a:pt x="0" y="1148629"/>
                  </a:cubicBezTo>
                  <a:lnTo>
                    <a:pt x="0" y="845571"/>
                  </a:lnTo>
                  <a:close/>
                </a:path>
              </a:pathLst>
            </a:custGeom>
            <a:gradFill>
              <a:gsLst>
                <a:gs pos="0">
                  <a:srgbClr val="FFFFFF">
                    <a:alpha val="40000"/>
                  </a:srgbClr>
                </a:gs>
                <a:gs pos="100000">
                  <a:srgbClr val="FFFFFF">
                    <a:alpha val="9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136;p46">
              <a:extLst>
                <a:ext uri="{FF2B5EF4-FFF2-40B4-BE49-F238E27FC236}">
                  <a16:creationId xmlns:a16="http://schemas.microsoft.com/office/drawing/2014/main" id="{02251712-9137-419A-84B8-E9691CCF2B58}"/>
                </a:ext>
              </a:extLst>
            </p:cNvPr>
            <p:cNvSpPr/>
            <p:nvPr/>
          </p:nvSpPr>
          <p:spPr>
            <a:xfrm>
              <a:off x="1288586" y="3298188"/>
              <a:ext cx="137899" cy="410174"/>
            </a:xfrm>
            <a:custGeom>
              <a:avLst/>
              <a:gdLst/>
              <a:ahLst/>
              <a:cxnLst/>
              <a:rect l="l" t="t" r="r" b="b"/>
              <a:pathLst>
                <a:path w="1378987" h="4101736" extrusionOk="0">
                  <a:moveTo>
                    <a:pt x="653" y="0"/>
                  </a:moveTo>
                  <a:lnTo>
                    <a:pt x="1378988" y="796181"/>
                  </a:lnTo>
                  <a:lnTo>
                    <a:pt x="1378335" y="4101737"/>
                  </a:lnTo>
                  <a:lnTo>
                    <a:pt x="0" y="3306209"/>
                  </a:lnTo>
                  <a:lnTo>
                    <a:pt x="653"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137;p46">
              <a:extLst>
                <a:ext uri="{FF2B5EF4-FFF2-40B4-BE49-F238E27FC236}">
                  <a16:creationId xmlns:a16="http://schemas.microsoft.com/office/drawing/2014/main" id="{52C718C8-5895-6EEE-2745-8D2E8E2D0E4B}"/>
                </a:ext>
              </a:extLst>
            </p:cNvPr>
            <p:cNvSpPr/>
            <p:nvPr/>
          </p:nvSpPr>
          <p:spPr>
            <a:xfrm>
              <a:off x="1262806" y="3341370"/>
              <a:ext cx="109692" cy="93661"/>
            </a:xfrm>
            <a:custGeom>
              <a:avLst/>
              <a:gdLst/>
              <a:ahLst/>
              <a:cxnLst/>
              <a:rect l="l" t="t" r="r" b="b"/>
              <a:pathLst>
                <a:path w="1096922" h="936606" extrusionOk="0">
                  <a:moveTo>
                    <a:pt x="0" y="0"/>
                  </a:moveTo>
                  <a:lnTo>
                    <a:pt x="1096922" y="632895"/>
                  </a:lnTo>
                  <a:lnTo>
                    <a:pt x="1096922" y="936607"/>
                  </a:lnTo>
                  <a:lnTo>
                    <a:pt x="0" y="303711"/>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138;p46">
              <a:extLst>
                <a:ext uri="{FF2B5EF4-FFF2-40B4-BE49-F238E27FC236}">
                  <a16:creationId xmlns:a16="http://schemas.microsoft.com/office/drawing/2014/main" id="{9AD3F930-70BB-FF41-BE65-EAA7D4C7AB8F}"/>
                </a:ext>
              </a:extLst>
            </p:cNvPr>
            <p:cNvSpPr/>
            <p:nvPr/>
          </p:nvSpPr>
          <p:spPr>
            <a:xfrm>
              <a:off x="1306554" y="3481600"/>
              <a:ext cx="103946" cy="151921"/>
            </a:xfrm>
            <a:custGeom>
              <a:avLst/>
              <a:gdLst/>
              <a:ahLst/>
              <a:cxnLst/>
              <a:rect l="l" t="t" r="r" b="b"/>
              <a:pathLst>
                <a:path w="1039464" h="1519210" extrusionOk="0">
                  <a:moveTo>
                    <a:pt x="0" y="0"/>
                  </a:moveTo>
                  <a:lnTo>
                    <a:pt x="1039465" y="600238"/>
                  </a:lnTo>
                  <a:lnTo>
                    <a:pt x="1039465" y="1519210"/>
                  </a:lnTo>
                  <a:lnTo>
                    <a:pt x="0" y="9189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139;p46">
              <a:extLst>
                <a:ext uri="{FF2B5EF4-FFF2-40B4-BE49-F238E27FC236}">
                  <a16:creationId xmlns:a16="http://schemas.microsoft.com/office/drawing/2014/main" id="{97C22CD4-B285-F216-F141-08EE25E41F28}"/>
                </a:ext>
              </a:extLst>
            </p:cNvPr>
            <p:cNvSpPr/>
            <p:nvPr/>
          </p:nvSpPr>
          <p:spPr>
            <a:xfrm>
              <a:off x="1305512" y="3411322"/>
              <a:ext cx="105513" cy="71323"/>
            </a:xfrm>
            <a:custGeom>
              <a:avLst/>
              <a:gdLst/>
              <a:ahLst/>
              <a:cxnLst/>
              <a:rect l="l" t="t" r="r" b="b"/>
              <a:pathLst>
                <a:path w="1055134" h="713231" extrusionOk="0">
                  <a:moveTo>
                    <a:pt x="0" y="0"/>
                  </a:moveTo>
                  <a:lnTo>
                    <a:pt x="1055135" y="609382"/>
                  </a:lnTo>
                  <a:lnTo>
                    <a:pt x="1055135" y="713232"/>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140;p46">
              <a:extLst>
                <a:ext uri="{FF2B5EF4-FFF2-40B4-BE49-F238E27FC236}">
                  <a16:creationId xmlns:a16="http://schemas.microsoft.com/office/drawing/2014/main" id="{245CB857-935F-A22E-589C-F0FC7BD6BD3B}"/>
                </a:ext>
              </a:extLst>
            </p:cNvPr>
            <p:cNvSpPr/>
            <p:nvPr/>
          </p:nvSpPr>
          <p:spPr>
            <a:xfrm>
              <a:off x="1305512" y="3432165"/>
              <a:ext cx="91214" cy="63028"/>
            </a:xfrm>
            <a:custGeom>
              <a:avLst/>
              <a:gdLst/>
              <a:ahLst/>
              <a:cxnLst/>
              <a:rect l="l" t="t" r="r" b="b"/>
              <a:pathLst>
                <a:path w="912143" h="630282" extrusionOk="0">
                  <a:moveTo>
                    <a:pt x="0" y="0"/>
                  </a:moveTo>
                  <a:lnTo>
                    <a:pt x="912143" y="526433"/>
                  </a:lnTo>
                  <a:lnTo>
                    <a:pt x="912143" y="63028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141;p46">
              <a:extLst>
                <a:ext uri="{FF2B5EF4-FFF2-40B4-BE49-F238E27FC236}">
                  <a16:creationId xmlns:a16="http://schemas.microsoft.com/office/drawing/2014/main" id="{FDCBFB65-F21F-691C-74B2-732DC2D77263}"/>
                </a:ext>
              </a:extLst>
            </p:cNvPr>
            <p:cNvSpPr/>
            <p:nvPr/>
          </p:nvSpPr>
          <p:spPr>
            <a:xfrm>
              <a:off x="1305512" y="3452746"/>
              <a:ext cx="77437" cy="55060"/>
            </a:xfrm>
            <a:custGeom>
              <a:avLst/>
              <a:gdLst/>
              <a:ahLst/>
              <a:cxnLst/>
              <a:rect l="l" t="t" r="r" b="b"/>
              <a:pathLst>
                <a:path w="774374" h="550599" extrusionOk="0">
                  <a:moveTo>
                    <a:pt x="0" y="0"/>
                  </a:moveTo>
                  <a:lnTo>
                    <a:pt x="774375" y="446750"/>
                  </a:lnTo>
                  <a:lnTo>
                    <a:pt x="774375" y="550600"/>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142;p46">
              <a:extLst>
                <a:ext uri="{FF2B5EF4-FFF2-40B4-BE49-F238E27FC236}">
                  <a16:creationId xmlns:a16="http://schemas.microsoft.com/office/drawing/2014/main" id="{7B34B26C-81C6-CC4E-7A07-37D9887D7CA0}"/>
                </a:ext>
              </a:extLst>
            </p:cNvPr>
            <p:cNvSpPr/>
            <p:nvPr/>
          </p:nvSpPr>
          <p:spPr>
            <a:xfrm>
              <a:off x="1288586" y="3298188"/>
              <a:ext cx="137899" cy="123901"/>
            </a:xfrm>
            <a:custGeom>
              <a:avLst/>
              <a:gdLst/>
              <a:ahLst/>
              <a:cxnLst/>
              <a:rect l="l" t="t" r="r" b="b"/>
              <a:pathLst>
                <a:path w="1378987" h="1239012" extrusionOk="0">
                  <a:moveTo>
                    <a:pt x="653" y="0"/>
                  </a:moveTo>
                  <a:lnTo>
                    <a:pt x="1378988" y="796181"/>
                  </a:lnTo>
                  <a:lnTo>
                    <a:pt x="1378988" y="1239012"/>
                  </a:lnTo>
                  <a:lnTo>
                    <a:pt x="0" y="443484"/>
                  </a:lnTo>
                  <a:lnTo>
                    <a:pt x="653"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143;p46">
              <a:extLst>
                <a:ext uri="{FF2B5EF4-FFF2-40B4-BE49-F238E27FC236}">
                  <a16:creationId xmlns:a16="http://schemas.microsoft.com/office/drawing/2014/main" id="{7B627EF0-C37E-F4B2-5936-D29D25E07D6A}"/>
                </a:ext>
              </a:extLst>
            </p:cNvPr>
            <p:cNvSpPr/>
            <p:nvPr/>
          </p:nvSpPr>
          <p:spPr>
            <a:xfrm>
              <a:off x="1305512" y="3322238"/>
              <a:ext cx="17499" cy="26289"/>
            </a:xfrm>
            <a:custGeom>
              <a:avLst/>
              <a:gdLst/>
              <a:ahLst/>
              <a:cxnLst/>
              <a:rect l="l" t="t" r="r" b="b"/>
              <a:pathLst>
                <a:path w="174985" h="262890" extrusionOk="0">
                  <a:moveTo>
                    <a:pt x="174985" y="182064"/>
                  </a:moveTo>
                  <a:cubicBezTo>
                    <a:pt x="174985" y="249338"/>
                    <a:pt x="135809" y="280689"/>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144;p46">
              <a:extLst>
                <a:ext uri="{FF2B5EF4-FFF2-40B4-BE49-F238E27FC236}">
                  <a16:creationId xmlns:a16="http://schemas.microsoft.com/office/drawing/2014/main" id="{252FD3BA-24D3-4499-F202-FDFEBF95E2BE}"/>
                </a:ext>
              </a:extLst>
            </p:cNvPr>
            <p:cNvSpPr/>
            <p:nvPr/>
          </p:nvSpPr>
          <p:spPr>
            <a:xfrm>
              <a:off x="1040943" y="3399143"/>
              <a:ext cx="424339" cy="575680"/>
            </a:xfrm>
            <a:custGeom>
              <a:avLst/>
              <a:gdLst/>
              <a:ahLst/>
              <a:cxnLst/>
              <a:rect l="l" t="t" r="r" b="b"/>
              <a:pathLst>
                <a:path w="4243391" h="5756801" extrusionOk="0">
                  <a:moveTo>
                    <a:pt x="653" y="0"/>
                  </a:moveTo>
                  <a:lnTo>
                    <a:pt x="4243392" y="2449286"/>
                  </a:lnTo>
                  <a:lnTo>
                    <a:pt x="4242739" y="5756801"/>
                  </a:lnTo>
                  <a:lnTo>
                    <a:pt x="0" y="3307516"/>
                  </a:lnTo>
                  <a:lnTo>
                    <a:pt x="653"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145;p46">
              <a:extLst>
                <a:ext uri="{FF2B5EF4-FFF2-40B4-BE49-F238E27FC236}">
                  <a16:creationId xmlns:a16="http://schemas.microsoft.com/office/drawing/2014/main" id="{258EECE7-282B-AD03-7C4C-4CE24E21EFAF}"/>
                </a:ext>
              </a:extLst>
            </p:cNvPr>
            <p:cNvSpPr/>
            <p:nvPr/>
          </p:nvSpPr>
          <p:spPr>
            <a:xfrm>
              <a:off x="1012950" y="3480428"/>
              <a:ext cx="109627" cy="93661"/>
            </a:xfrm>
            <a:custGeom>
              <a:avLst/>
              <a:gdLst/>
              <a:ahLst/>
              <a:cxnLst/>
              <a:rect l="l" t="t" r="r" b="b"/>
              <a:pathLst>
                <a:path w="1096269" h="936606" extrusionOk="0">
                  <a:moveTo>
                    <a:pt x="0" y="0"/>
                  </a:moveTo>
                  <a:lnTo>
                    <a:pt x="1096270" y="632895"/>
                  </a:lnTo>
                  <a:lnTo>
                    <a:pt x="1096270" y="936607"/>
                  </a:lnTo>
                  <a:lnTo>
                    <a:pt x="0" y="304365"/>
                  </a:lnTo>
                  <a:lnTo>
                    <a:pt x="0" y="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146;p46">
              <a:extLst>
                <a:ext uri="{FF2B5EF4-FFF2-40B4-BE49-F238E27FC236}">
                  <a16:creationId xmlns:a16="http://schemas.microsoft.com/office/drawing/2014/main" id="{5778B8D0-39B9-84EF-90E1-4B75A27F6A6A}"/>
                </a:ext>
              </a:extLst>
            </p:cNvPr>
            <p:cNvSpPr/>
            <p:nvPr/>
          </p:nvSpPr>
          <p:spPr>
            <a:xfrm>
              <a:off x="1069522" y="3563667"/>
              <a:ext cx="243412" cy="150941"/>
            </a:xfrm>
            <a:custGeom>
              <a:avLst/>
              <a:gdLst/>
              <a:ahLst/>
              <a:cxnLst/>
              <a:rect l="l" t="t" r="r" b="b"/>
              <a:pathLst>
                <a:path w="2434122" h="1509412" extrusionOk="0">
                  <a:moveTo>
                    <a:pt x="0" y="0"/>
                  </a:moveTo>
                  <a:lnTo>
                    <a:pt x="2434123" y="1405564"/>
                  </a:lnTo>
                  <a:lnTo>
                    <a:pt x="2434123" y="150941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147;p46">
              <a:extLst>
                <a:ext uri="{FF2B5EF4-FFF2-40B4-BE49-F238E27FC236}">
                  <a16:creationId xmlns:a16="http://schemas.microsoft.com/office/drawing/2014/main" id="{FF415B47-9B39-D4FB-98BE-FE087C7E31B0}"/>
                </a:ext>
              </a:extLst>
            </p:cNvPr>
            <p:cNvSpPr/>
            <p:nvPr/>
          </p:nvSpPr>
          <p:spPr>
            <a:xfrm>
              <a:off x="1069522" y="3584509"/>
              <a:ext cx="209982" cy="131608"/>
            </a:xfrm>
            <a:custGeom>
              <a:avLst/>
              <a:gdLst/>
              <a:ahLst/>
              <a:cxnLst/>
              <a:rect l="l" t="t" r="r" b="b"/>
              <a:pathLst>
                <a:path w="2099822" h="1316082" extrusionOk="0">
                  <a:moveTo>
                    <a:pt x="0" y="0"/>
                  </a:moveTo>
                  <a:lnTo>
                    <a:pt x="2099823" y="1212233"/>
                  </a:lnTo>
                  <a:lnTo>
                    <a:pt x="2099823" y="131608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148;p46">
              <a:extLst>
                <a:ext uri="{FF2B5EF4-FFF2-40B4-BE49-F238E27FC236}">
                  <a16:creationId xmlns:a16="http://schemas.microsoft.com/office/drawing/2014/main" id="{4ECF64E9-3405-6398-0467-715095296FAF}"/>
                </a:ext>
              </a:extLst>
            </p:cNvPr>
            <p:cNvSpPr/>
            <p:nvPr/>
          </p:nvSpPr>
          <p:spPr>
            <a:xfrm>
              <a:off x="1069522" y="3605156"/>
              <a:ext cx="178707" cy="113582"/>
            </a:xfrm>
            <a:custGeom>
              <a:avLst/>
              <a:gdLst/>
              <a:ahLst/>
              <a:cxnLst/>
              <a:rect l="l" t="t" r="r" b="b"/>
              <a:pathLst>
                <a:path w="1787069" h="1135815" extrusionOk="0">
                  <a:moveTo>
                    <a:pt x="0" y="0"/>
                  </a:moveTo>
                  <a:lnTo>
                    <a:pt x="1787069" y="1031966"/>
                  </a:lnTo>
                  <a:lnTo>
                    <a:pt x="1787069" y="1135815"/>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149;p46">
              <a:extLst>
                <a:ext uri="{FF2B5EF4-FFF2-40B4-BE49-F238E27FC236}">
                  <a16:creationId xmlns:a16="http://schemas.microsoft.com/office/drawing/2014/main" id="{FA96288C-A545-732F-B066-BA22680EFC67}"/>
                </a:ext>
              </a:extLst>
            </p:cNvPr>
            <p:cNvSpPr/>
            <p:nvPr/>
          </p:nvSpPr>
          <p:spPr>
            <a:xfrm>
              <a:off x="1233315" y="3736463"/>
              <a:ext cx="214030" cy="215472"/>
            </a:xfrm>
            <a:custGeom>
              <a:avLst/>
              <a:gdLst/>
              <a:ahLst/>
              <a:cxnLst/>
              <a:rect l="l" t="t" r="r" b="b"/>
              <a:pathLst>
                <a:path w="2140304" h="2154718" extrusionOk="0">
                  <a:moveTo>
                    <a:pt x="0" y="0"/>
                  </a:moveTo>
                  <a:lnTo>
                    <a:pt x="2140304" y="1235746"/>
                  </a:lnTo>
                  <a:lnTo>
                    <a:pt x="2140304" y="2154719"/>
                  </a:lnTo>
                  <a:lnTo>
                    <a:pt x="0" y="918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150;p46">
              <a:extLst>
                <a:ext uri="{FF2B5EF4-FFF2-40B4-BE49-F238E27FC236}">
                  <a16:creationId xmlns:a16="http://schemas.microsoft.com/office/drawing/2014/main" id="{E137B014-1FF2-A696-B688-C7F03284F0CF}"/>
                </a:ext>
              </a:extLst>
            </p:cNvPr>
            <p:cNvSpPr/>
            <p:nvPr/>
          </p:nvSpPr>
          <p:spPr>
            <a:xfrm>
              <a:off x="1249395" y="376388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151;p46">
              <a:extLst>
                <a:ext uri="{FF2B5EF4-FFF2-40B4-BE49-F238E27FC236}">
                  <a16:creationId xmlns:a16="http://schemas.microsoft.com/office/drawing/2014/main" id="{D34E8385-71F2-87F8-4312-B9D71DE2F570}"/>
                </a:ext>
              </a:extLst>
            </p:cNvPr>
            <p:cNvSpPr/>
            <p:nvPr/>
          </p:nvSpPr>
          <p:spPr>
            <a:xfrm>
              <a:off x="1288781" y="378811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152;p46">
              <a:extLst>
                <a:ext uri="{FF2B5EF4-FFF2-40B4-BE49-F238E27FC236}">
                  <a16:creationId xmlns:a16="http://schemas.microsoft.com/office/drawing/2014/main" id="{7A2B7BBC-718C-2501-0B4F-01480C641DFF}"/>
                </a:ext>
              </a:extLst>
            </p:cNvPr>
            <p:cNvSpPr/>
            <p:nvPr/>
          </p:nvSpPr>
          <p:spPr>
            <a:xfrm>
              <a:off x="1328362" y="381058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153;p46">
              <a:extLst>
                <a:ext uri="{FF2B5EF4-FFF2-40B4-BE49-F238E27FC236}">
                  <a16:creationId xmlns:a16="http://schemas.microsoft.com/office/drawing/2014/main" id="{3AA96E31-DF96-F253-36EF-4F0A030D9C60}"/>
                </a:ext>
              </a:extLst>
            </p:cNvPr>
            <p:cNvSpPr/>
            <p:nvPr/>
          </p:nvSpPr>
          <p:spPr>
            <a:xfrm>
              <a:off x="1367943" y="3834487"/>
              <a:ext cx="32255" cy="48986"/>
            </a:xfrm>
            <a:custGeom>
              <a:avLst/>
              <a:gdLst/>
              <a:ahLst/>
              <a:cxnLst/>
              <a:rect l="l" t="t" r="r" b="b"/>
              <a:pathLst>
                <a:path w="322547" h="489857" extrusionOk="0">
                  <a:moveTo>
                    <a:pt x="0" y="0"/>
                  </a:moveTo>
                  <a:lnTo>
                    <a:pt x="322548" y="186146"/>
                  </a:lnTo>
                  <a:lnTo>
                    <a:pt x="322548"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154;p46">
              <a:extLst>
                <a:ext uri="{FF2B5EF4-FFF2-40B4-BE49-F238E27FC236}">
                  <a16:creationId xmlns:a16="http://schemas.microsoft.com/office/drawing/2014/main" id="{F3E6D2F5-32FC-1792-6A89-9538CAB550D4}"/>
                </a:ext>
              </a:extLst>
            </p:cNvPr>
            <p:cNvSpPr/>
            <p:nvPr/>
          </p:nvSpPr>
          <p:spPr>
            <a:xfrm>
              <a:off x="1029811" y="3615447"/>
              <a:ext cx="178184" cy="194767"/>
            </a:xfrm>
            <a:custGeom>
              <a:avLst/>
              <a:gdLst/>
              <a:ahLst/>
              <a:cxnLst/>
              <a:rect l="l" t="t" r="r" b="b"/>
              <a:pathLst>
                <a:path w="1781845" h="1947672" extrusionOk="0">
                  <a:moveTo>
                    <a:pt x="0" y="0"/>
                  </a:moveTo>
                  <a:lnTo>
                    <a:pt x="1781846" y="1028700"/>
                  </a:lnTo>
                  <a:lnTo>
                    <a:pt x="1781846" y="1947672"/>
                  </a:lnTo>
                  <a:lnTo>
                    <a:pt x="0" y="918319"/>
                  </a:lnTo>
                  <a:lnTo>
                    <a:pt x="0" y="0"/>
                  </a:lnTo>
                  <a:close/>
                </a:path>
              </a:pathLst>
            </a:custGeom>
            <a:gradFill>
              <a:gsLst>
                <a:gs pos="0">
                  <a:srgbClr val="FFFFFF">
                    <a:alpha val="29803"/>
                    <a:alpha val="29800"/>
                  </a:srgbClr>
                </a:gs>
                <a:gs pos="99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155;p46">
              <a:extLst>
                <a:ext uri="{FF2B5EF4-FFF2-40B4-BE49-F238E27FC236}">
                  <a16:creationId xmlns:a16="http://schemas.microsoft.com/office/drawing/2014/main" id="{BFCB29C7-A056-8EDA-73E7-6D6555044526}"/>
                </a:ext>
              </a:extLst>
            </p:cNvPr>
            <p:cNvSpPr/>
            <p:nvPr/>
          </p:nvSpPr>
          <p:spPr>
            <a:xfrm>
              <a:off x="1047713" y="3649251"/>
              <a:ext cx="141555" cy="92093"/>
            </a:xfrm>
            <a:custGeom>
              <a:avLst/>
              <a:gdLst/>
              <a:ahLst/>
              <a:cxnLst/>
              <a:rect l="l" t="t" r="r" b="b"/>
              <a:pathLst>
                <a:path w="1415552" h="920931" extrusionOk="0">
                  <a:moveTo>
                    <a:pt x="0" y="0"/>
                  </a:moveTo>
                  <a:lnTo>
                    <a:pt x="1415552" y="817082"/>
                  </a:lnTo>
                  <a:lnTo>
                    <a:pt x="1415552" y="920931"/>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156;p46">
              <a:extLst>
                <a:ext uri="{FF2B5EF4-FFF2-40B4-BE49-F238E27FC236}">
                  <a16:creationId xmlns:a16="http://schemas.microsoft.com/office/drawing/2014/main" id="{7459CEF0-958B-25B4-9EBF-F9ECD60A91E1}"/>
                </a:ext>
              </a:extLst>
            </p:cNvPr>
            <p:cNvSpPr/>
            <p:nvPr/>
          </p:nvSpPr>
          <p:spPr>
            <a:xfrm>
              <a:off x="1047713" y="3670093"/>
              <a:ext cx="113349" cy="75830"/>
            </a:xfrm>
            <a:custGeom>
              <a:avLst/>
              <a:gdLst/>
              <a:ahLst/>
              <a:cxnLst/>
              <a:rect l="l" t="t" r="r" b="b"/>
              <a:pathLst>
                <a:path w="1133486" h="758299" extrusionOk="0">
                  <a:moveTo>
                    <a:pt x="0" y="0"/>
                  </a:moveTo>
                  <a:lnTo>
                    <a:pt x="1133486" y="654449"/>
                  </a:lnTo>
                  <a:lnTo>
                    <a:pt x="1133486" y="758299"/>
                  </a:lnTo>
                  <a:lnTo>
                    <a:pt x="0" y="1031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157;p46">
              <a:extLst>
                <a:ext uri="{FF2B5EF4-FFF2-40B4-BE49-F238E27FC236}">
                  <a16:creationId xmlns:a16="http://schemas.microsoft.com/office/drawing/2014/main" id="{54B6B0F2-8F43-3879-A653-1691F52E2FFA}"/>
                </a:ext>
              </a:extLst>
            </p:cNvPr>
            <p:cNvSpPr/>
            <p:nvPr/>
          </p:nvSpPr>
          <p:spPr>
            <a:xfrm>
              <a:off x="1041008" y="3399143"/>
              <a:ext cx="423686" cy="289473"/>
            </a:xfrm>
            <a:custGeom>
              <a:avLst/>
              <a:gdLst/>
              <a:ahLst/>
              <a:cxnLst/>
              <a:rect l="l" t="t" r="r" b="b"/>
              <a:pathLst>
                <a:path w="4236862" h="2894729" extrusionOk="0">
                  <a:moveTo>
                    <a:pt x="0" y="0"/>
                  </a:moveTo>
                  <a:lnTo>
                    <a:pt x="4236863" y="2446673"/>
                  </a:lnTo>
                  <a:lnTo>
                    <a:pt x="4236863" y="2894729"/>
                  </a:lnTo>
                  <a:lnTo>
                    <a:pt x="0" y="44870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158;p46">
              <a:extLst>
                <a:ext uri="{FF2B5EF4-FFF2-40B4-BE49-F238E27FC236}">
                  <a16:creationId xmlns:a16="http://schemas.microsoft.com/office/drawing/2014/main" id="{F97C9C83-CE42-47CF-4046-5BECDF805215}"/>
                </a:ext>
              </a:extLst>
            </p:cNvPr>
            <p:cNvSpPr/>
            <p:nvPr/>
          </p:nvSpPr>
          <p:spPr>
            <a:xfrm>
              <a:off x="1069587" y="3429901"/>
              <a:ext cx="17499" cy="26289"/>
            </a:xfrm>
            <a:custGeom>
              <a:avLst/>
              <a:gdLst/>
              <a:ahLst/>
              <a:cxnLst/>
              <a:rect l="l" t="t" r="r" b="b"/>
              <a:pathLst>
                <a:path w="174985" h="262890" extrusionOk="0">
                  <a:moveTo>
                    <a:pt x="174985" y="182064"/>
                  </a:moveTo>
                  <a:cubicBezTo>
                    <a:pt x="174985" y="249338"/>
                    <a:pt x="135809" y="280688"/>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56" name="Google Shape;156;p15"/>
          <p:cNvSpPr txBox="1">
            <a:spLocks noGrp="1"/>
          </p:cNvSpPr>
          <p:nvPr>
            <p:ph type="body" idx="1"/>
          </p:nvPr>
        </p:nvSpPr>
        <p:spPr>
          <a:xfrm>
            <a:off x="1069151" y="2397774"/>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IN" sz="2800" dirty="0"/>
              <a:t>Introduction</a:t>
            </a:r>
          </a:p>
          <a:p>
            <a:pPr marL="0" lvl="0" indent="0" algn="l" rtl="0">
              <a:spcBef>
                <a:spcPts val="0"/>
              </a:spcBef>
              <a:spcAft>
                <a:spcPts val="800"/>
              </a:spcAft>
              <a:buNone/>
            </a:pPr>
            <a:r>
              <a:rPr lang="en-IN" sz="2000" dirty="0"/>
              <a:t>Why Business and Financial Ecosystem required Blockchain?</a:t>
            </a:r>
            <a:endParaRPr lang="en-IN" sz="2000" b="0" dirty="0"/>
          </a:p>
          <a:p>
            <a:pPr marL="0" lvl="0" indent="0" algn="l" rtl="0">
              <a:spcBef>
                <a:spcPts val="0"/>
              </a:spcBef>
              <a:spcAft>
                <a:spcPts val="800"/>
              </a:spcAft>
              <a:buNone/>
            </a:pPr>
            <a:r>
              <a:rPr lang="en-IN" sz="2000" b="0" dirty="0">
                <a:solidFill>
                  <a:schemeClr val="tx1"/>
                </a:solidFill>
              </a:rPr>
              <a:t>Ans: Blockchain is helping transform business around the world. Greater trust leads to greater efficiency by eliminating duplications of effort.</a:t>
            </a:r>
          </a:p>
          <a:p>
            <a:pPr marL="0" lvl="0" indent="0" algn="l" rtl="0">
              <a:spcBef>
                <a:spcPts val="0"/>
              </a:spcBef>
              <a:spcAft>
                <a:spcPts val="800"/>
              </a:spcAft>
              <a:buNone/>
            </a:pPr>
            <a:r>
              <a:rPr lang="en-IN" sz="2000" b="0" dirty="0">
                <a:solidFill>
                  <a:schemeClr val="tx1"/>
                </a:solidFill>
              </a:rPr>
              <a:t>Blockchain brings revolution in supply chains, food distribution, government, retail,  etc. Businesses are now more secure and thus store and transfer records using Blockchain technology with strong Encryption. </a:t>
            </a:r>
            <a:r>
              <a:rPr lang="en-IN" sz="2000" dirty="0">
                <a:solidFill>
                  <a:schemeClr val="tx1"/>
                </a:solidFill>
              </a:rPr>
              <a:t> </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861398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6000" r="-6000"/>
          </a:stretch>
        </a:blipFill>
        <a:effectLst/>
      </p:bgPr>
    </p:bg>
    <p:spTree>
      <p:nvGrpSpPr>
        <p:cNvPr id="1" name="Shape 122"/>
        <p:cNvGrpSpPr/>
        <p:nvPr/>
      </p:nvGrpSpPr>
      <p:grpSpPr>
        <a:xfrm>
          <a:off x="0" y="0"/>
          <a:ext cx="0" cy="0"/>
          <a:chOff x="0" y="0"/>
          <a:chExt cx="0" cy="0"/>
        </a:xfrm>
      </p:grpSpPr>
    </p:spTree>
    <p:extLst>
      <p:ext uri="{BB962C8B-B14F-4D97-AF65-F5344CB8AC3E}">
        <p14:creationId xmlns:p14="http://schemas.microsoft.com/office/powerpoint/2010/main" val="1705840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16"/>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 sz="2000" b="1" dirty="0"/>
              <a:t>Hyperledger is an open source Consortium for developing Bussiness </a:t>
            </a:r>
            <a:r>
              <a:rPr lang="en-IN" sz="2000" b="1" dirty="0"/>
              <a:t>B</a:t>
            </a:r>
            <a:r>
              <a:rPr lang="en" sz="2000" b="1" dirty="0"/>
              <a:t>lockchain Technology hosted by Linux Foundation. </a:t>
            </a:r>
          </a:p>
          <a:p>
            <a:pPr marL="0" lvl="0" indent="0" algn="l" rtl="0">
              <a:spcBef>
                <a:spcPts val="800"/>
              </a:spcBef>
              <a:spcAft>
                <a:spcPts val="800"/>
              </a:spcAft>
              <a:buNone/>
            </a:pPr>
            <a:r>
              <a:rPr lang="en" sz="2000" b="1" dirty="0"/>
              <a:t>Within Hyperledger Greenhouse, diverse communities collaboratively develop open source projects, that uniquely approaches Enterprise Blockchain Challenges</a:t>
            </a:r>
            <a:endParaRPr sz="2000" b="1"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dirty="0"/>
          </a:p>
        </p:txBody>
      </p:sp>
      <p:sp>
        <p:nvSpPr>
          <p:cNvPr id="36" name="Google Shape;123;p14">
            <a:extLst>
              <a:ext uri="{FF2B5EF4-FFF2-40B4-BE49-F238E27FC236}">
                <a16:creationId xmlns:a16="http://schemas.microsoft.com/office/drawing/2014/main" id="{74B59AB6-FAC2-C302-3571-28E336D3E1A1}"/>
              </a:ext>
            </a:extLst>
          </p:cNvPr>
          <p:cNvSpPr txBox="1">
            <a:spLocks/>
          </p:cNvSpPr>
          <p:nvPr/>
        </p:nvSpPr>
        <p:spPr>
          <a:xfrm>
            <a:off x="780771" y="119359"/>
            <a:ext cx="5618271"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IN" sz="3200" dirty="0"/>
              <a:t>   1. Hyperledger Foundation</a:t>
            </a:r>
          </a:p>
        </p:txBody>
      </p:sp>
      <p:grpSp>
        <p:nvGrpSpPr>
          <p:cNvPr id="91" name="Grupo 31">
            <a:extLst>
              <a:ext uri="{FF2B5EF4-FFF2-40B4-BE49-F238E27FC236}">
                <a16:creationId xmlns:a16="http://schemas.microsoft.com/office/drawing/2014/main" id="{CE15A9A6-4EDE-3DDA-1071-C0379E71879B}"/>
              </a:ext>
            </a:extLst>
          </p:cNvPr>
          <p:cNvGrpSpPr/>
          <p:nvPr/>
        </p:nvGrpSpPr>
        <p:grpSpPr>
          <a:xfrm>
            <a:off x="6114994" y="720387"/>
            <a:ext cx="2731502" cy="3852570"/>
            <a:chOff x="996049" y="1552369"/>
            <a:chExt cx="485510" cy="684774"/>
          </a:xfrm>
        </p:grpSpPr>
        <p:sp>
          <p:nvSpPr>
            <p:cNvPr id="92" name="Google Shape;902;p46">
              <a:extLst>
                <a:ext uri="{FF2B5EF4-FFF2-40B4-BE49-F238E27FC236}">
                  <a16:creationId xmlns:a16="http://schemas.microsoft.com/office/drawing/2014/main" id="{82E992B6-8EA2-1352-1F62-0029A29E46E6}"/>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 name="Google Shape;903;p46">
              <a:extLst>
                <a:ext uri="{FF2B5EF4-FFF2-40B4-BE49-F238E27FC236}">
                  <a16:creationId xmlns:a16="http://schemas.microsoft.com/office/drawing/2014/main" id="{A106908A-337A-C925-2239-9E0D39DDA80D}"/>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 name="Google Shape;904;p46">
              <a:extLst>
                <a:ext uri="{FF2B5EF4-FFF2-40B4-BE49-F238E27FC236}">
                  <a16:creationId xmlns:a16="http://schemas.microsoft.com/office/drawing/2014/main" id="{DA7F786C-2918-9EFA-A57F-FED28CFE1D51}"/>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 name="Google Shape;905;p46">
              <a:extLst>
                <a:ext uri="{FF2B5EF4-FFF2-40B4-BE49-F238E27FC236}">
                  <a16:creationId xmlns:a16="http://schemas.microsoft.com/office/drawing/2014/main" id="{A3DE075E-E5B9-737F-66F5-FE8BCC652BC5}"/>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 name="Google Shape;906;p46">
              <a:extLst>
                <a:ext uri="{FF2B5EF4-FFF2-40B4-BE49-F238E27FC236}">
                  <a16:creationId xmlns:a16="http://schemas.microsoft.com/office/drawing/2014/main" id="{23CB57E4-8411-C7FC-F7AE-AF67CE4C00C2}"/>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 name="Google Shape;907;p46">
              <a:extLst>
                <a:ext uri="{FF2B5EF4-FFF2-40B4-BE49-F238E27FC236}">
                  <a16:creationId xmlns:a16="http://schemas.microsoft.com/office/drawing/2014/main" id="{9E5E22EB-FB8B-C675-764D-0EFB9004909E}"/>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 name="Google Shape;908;p46">
              <a:extLst>
                <a:ext uri="{FF2B5EF4-FFF2-40B4-BE49-F238E27FC236}">
                  <a16:creationId xmlns:a16="http://schemas.microsoft.com/office/drawing/2014/main" id="{87F4F93A-347C-B5AF-AC06-AC0BB324DA56}"/>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 name="Google Shape;909;p46">
              <a:extLst>
                <a:ext uri="{FF2B5EF4-FFF2-40B4-BE49-F238E27FC236}">
                  <a16:creationId xmlns:a16="http://schemas.microsoft.com/office/drawing/2014/main" id="{B2422AAE-5B4E-9FA9-ED78-211E2376C2D9}"/>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 name="Google Shape;910;p46">
              <a:extLst>
                <a:ext uri="{FF2B5EF4-FFF2-40B4-BE49-F238E27FC236}">
                  <a16:creationId xmlns:a16="http://schemas.microsoft.com/office/drawing/2014/main" id="{C5607EDA-CB0D-21A4-8F88-9364C5EB1468}"/>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 name="Google Shape;911;p46">
              <a:extLst>
                <a:ext uri="{FF2B5EF4-FFF2-40B4-BE49-F238E27FC236}">
                  <a16:creationId xmlns:a16="http://schemas.microsoft.com/office/drawing/2014/main" id="{40819BF4-573C-A2A8-E399-BCFAEBBF97C7}"/>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912;p46">
              <a:extLst>
                <a:ext uri="{FF2B5EF4-FFF2-40B4-BE49-F238E27FC236}">
                  <a16:creationId xmlns:a16="http://schemas.microsoft.com/office/drawing/2014/main" id="{427F1968-4938-E196-5B0F-FECF15502F4F}"/>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913;p46">
              <a:extLst>
                <a:ext uri="{FF2B5EF4-FFF2-40B4-BE49-F238E27FC236}">
                  <a16:creationId xmlns:a16="http://schemas.microsoft.com/office/drawing/2014/main" id="{C7D7027D-4CB6-AA62-AF2A-E27EDE839714}"/>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914;p46">
              <a:extLst>
                <a:ext uri="{FF2B5EF4-FFF2-40B4-BE49-F238E27FC236}">
                  <a16:creationId xmlns:a16="http://schemas.microsoft.com/office/drawing/2014/main" id="{6B6A5CA6-A3D9-B44F-C237-7D91AB623AFF}"/>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915;p46">
              <a:extLst>
                <a:ext uri="{FF2B5EF4-FFF2-40B4-BE49-F238E27FC236}">
                  <a16:creationId xmlns:a16="http://schemas.microsoft.com/office/drawing/2014/main" id="{387E8302-448F-5086-9BEA-EEF6AEE4A01F}"/>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916;p46">
              <a:extLst>
                <a:ext uri="{FF2B5EF4-FFF2-40B4-BE49-F238E27FC236}">
                  <a16:creationId xmlns:a16="http://schemas.microsoft.com/office/drawing/2014/main" id="{D2C7BDC3-86BE-4150-9BB4-52524939B14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917;p46">
              <a:extLst>
                <a:ext uri="{FF2B5EF4-FFF2-40B4-BE49-F238E27FC236}">
                  <a16:creationId xmlns:a16="http://schemas.microsoft.com/office/drawing/2014/main" id="{3446DA0F-EFD7-6A36-D36F-0CE43A59C5D1}"/>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918;p46">
              <a:extLst>
                <a:ext uri="{FF2B5EF4-FFF2-40B4-BE49-F238E27FC236}">
                  <a16:creationId xmlns:a16="http://schemas.microsoft.com/office/drawing/2014/main" id="{9B3B2E44-D6FC-4AE5-A631-F5C96A077970}"/>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919;p46">
              <a:extLst>
                <a:ext uri="{FF2B5EF4-FFF2-40B4-BE49-F238E27FC236}">
                  <a16:creationId xmlns:a16="http://schemas.microsoft.com/office/drawing/2014/main" id="{D81E4B9D-14F6-C479-8543-1DC47ABDF825}"/>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920;p46">
              <a:extLst>
                <a:ext uri="{FF2B5EF4-FFF2-40B4-BE49-F238E27FC236}">
                  <a16:creationId xmlns:a16="http://schemas.microsoft.com/office/drawing/2014/main" id="{68EEA2CB-72A5-DF72-5255-1018B7614E87}"/>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921;p46">
              <a:extLst>
                <a:ext uri="{FF2B5EF4-FFF2-40B4-BE49-F238E27FC236}">
                  <a16:creationId xmlns:a16="http://schemas.microsoft.com/office/drawing/2014/main" id="{9A21F277-165E-CDA7-3164-9D1AEDB2C4E7}"/>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922;p46">
              <a:extLst>
                <a:ext uri="{FF2B5EF4-FFF2-40B4-BE49-F238E27FC236}">
                  <a16:creationId xmlns:a16="http://schemas.microsoft.com/office/drawing/2014/main" id="{441613A6-9D5D-E2FD-61EB-42B797D735A5}"/>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923;p46">
              <a:extLst>
                <a:ext uri="{FF2B5EF4-FFF2-40B4-BE49-F238E27FC236}">
                  <a16:creationId xmlns:a16="http://schemas.microsoft.com/office/drawing/2014/main" id="{0B444447-CDBE-FEA5-C54D-EFCE2F84CF2D}"/>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924;p46">
              <a:extLst>
                <a:ext uri="{FF2B5EF4-FFF2-40B4-BE49-F238E27FC236}">
                  <a16:creationId xmlns:a16="http://schemas.microsoft.com/office/drawing/2014/main" id="{E1ABE967-B5BD-FEE6-1B52-1FB37D05EA1A}"/>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925;p46">
              <a:extLst>
                <a:ext uri="{FF2B5EF4-FFF2-40B4-BE49-F238E27FC236}">
                  <a16:creationId xmlns:a16="http://schemas.microsoft.com/office/drawing/2014/main" id="{F75C7D42-F426-A5FD-9889-BC8FC5E2DD02}"/>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926;p46">
              <a:extLst>
                <a:ext uri="{FF2B5EF4-FFF2-40B4-BE49-F238E27FC236}">
                  <a16:creationId xmlns:a16="http://schemas.microsoft.com/office/drawing/2014/main" id="{6EE7F94F-9137-BE73-7B02-36ECEBF94011}"/>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Shape 155"/>
        <p:cNvGrpSpPr/>
        <p:nvPr/>
      </p:nvGrpSpPr>
      <p:grpSpPr>
        <a:xfrm>
          <a:off x="0" y="0"/>
          <a:ext cx="0" cy="0"/>
          <a:chOff x="0" y="0"/>
          <a:chExt cx="0" cy="0"/>
        </a:xfrm>
      </p:grpSpPr>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4100" name="Picture 4" descr="Hyperledger – Open Source Blockchain Technologies">
            <a:extLst>
              <a:ext uri="{FF2B5EF4-FFF2-40B4-BE49-F238E27FC236}">
                <a16:creationId xmlns:a16="http://schemas.microsoft.com/office/drawing/2014/main" id="{9E7DB29F-B3F4-47AA-40DA-04B48F57E3E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60000"/>
                    </a14:imgEffect>
                  </a14:imgLayer>
                </a14:imgProps>
              </a:ext>
              <a:ext uri="{28A0092B-C50C-407E-A947-70E740481C1C}">
                <a14:useLocalDpi xmlns:a14="http://schemas.microsoft.com/office/drawing/2010/main" val="0"/>
              </a:ext>
            </a:extLst>
          </a:blip>
          <a:srcRect/>
          <a:stretch>
            <a:fillRect/>
          </a:stretch>
        </p:blipFill>
        <p:spPr bwMode="auto">
          <a:xfrm>
            <a:off x="0" y="565150"/>
            <a:ext cx="9144000" cy="401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F97BC41-D9BB-45F3-688F-7B9CC0820F63}"/>
              </a:ext>
            </a:extLst>
          </p:cNvPr>
          <p:cNvSpPr/>
          <p:nvPr/>
        </p:nvSpPr>
        <p:spPr>
          <a:xfrm>
            <a:off x="1844040" y="1905000"/>
            <a:ext cx="5491480" cy="22860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74179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211543"/>
      </p:ext>
    </p:extLst>
  </p:cSld>
  <p:clrMapOvr>
    <a:masterClrMapping/>
  </p:clrMapOvr>
</p:sld>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2144</TotalTime>
  <Words>1294</Words>
  <Application>Microsoft Office PowerPoint</Application>
  <PresentationFormat>On-screen Show (16:9)</PresentationFormat>
  <Paragraphs>169</Paragraphs>
  <Slides>35</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Barlow Light</vt:lpstr>
      <vt:lpstr>Barow Light</vt:lpstr>
      <vt:lpstr>Arial</vt:lpstr>
      <vt:lpstr>Barlow</vt:lpstr>
      <vt:lpstr>Minola template</vt:lpstr>
      <vt:lpstr>PowerPoint Presentation</vt:lpstr>
      <vt:lpstr>PowerPoint Presentation</vt:lpstr>
      <vt:lpstr>Hypledger Iroha       Permissioned Blockchain Framework</vt:lpstr>
      <vt:lpstr>PowerPoint Presentation</vt:lpstr>
      <vt:lpstr>PowerPoint Presentation</vt:lpstr>
      <vt:lpstr>PowerPoint Presentation</vt:lpstr>
      <vt:lpstr>PowerPoint Presentation</vt:lpstr>
      <vt:lpstr>PowerPoint Presentation</vt:lpstr>
      <vt:lpstr>PowerPoint Presentation</vt:lpstr>
      <vt:lpstr>What is Hyperledger Iroha</vt:lpstr>
      <vt:lpstr>PowerPoint Presentation</vt:lpstr>
      <vt:lpstr>PowerPoint Presentation</vt:lpstr>
      <vt:lpstr>PowerPoint Presentation</vt:lpstr>
      <vt:lpstr>Key Features of Iroha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Architectural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BAKONG </vt:lpstr>
      <vt:lpstr>PROJECT BAKONG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Pushkar Nikumb</cp:lastModifiedBy>
  <cp:revision>32</cp:revision>
  <dcterms:modified xsi:type="dcterms:W3CDTF">2022-08-26T06:15:27Z</dcterms:modified>
</cp:coreProperties>
</file>